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notesMasterIdLst>
    <p:notesMasterId r:id="rId16"/>
  </p:notesMasterIdLst>
  <p:sldIdLst>
    <p:sldId id="256" r:id="rId2"/>
    <p:sldId id="316" r:id="rId3"/>
    <p:sldId id="299" r:id="rId4"/>
    <p:sldId id="365" r:id="rId5"/>
    <p:sldId id="310" r:id="rId6"/>
    <p:sldId id="354" r:id="rId7"/>
    <p:sldId id="369" r:id="rId8"/>
    <p:sldId id="370" r:id="rId9"/>
    <p:sldId id="368" r:id="rId10"/>
    <p:sldId id="362" r:id="rId11"/>
    <p:sldId id="348" r:id="rId12"/>
    <p:sldId id="366" r:id="rId13"/>
    <p:sldId id="367" r:id="rId14"/>
    <p:sldId id="31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84045" autoAdjust="0"/>
  </p:normalViewPr>
  <p:slideViewPr>
    <p:cSldViewPr snapToGrid="0">
      <p:cViewPr>
        <p:scale>
          <a:sx n="40" d="100"/>
          <a:sy n="40" d="100"/>
        </p:scale>
        <p:origin x="1242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4T17:14:08.9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4T17:14:08.9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4T17:14:08.9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4T14:11:40.38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20,'322'-10,"3"1,541 9,-737 10,2 0,-71-10,-44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4T14:11:49.298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20,'280'-1,"312"2,-406 9,18 0,-18 1,12-1,-3-1,7 1,-163-11,-1 3,1 1,-1 2,52 13,-60-13,0 0,1-2,-1-1,58-3,-22-1,-52 1,-1-1,1-1,0 0,-1-1,0 0,0-1,24-12,-21 9,1 1,0 0,0 1,21-4,123-28,-155 37,-1 0,0 1,0-1,1 1,-1 0,1 0,7 2,-1 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4T14:16:40.820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A77AB1-B536-48CC-8A0D-98B20515BD10}" type="datetimeFigureOut">
              <a:rPr lang="en-GB" smtClean="0"/>
              <a:t>04/11/2023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33DEB5-611A-4402-9B0F-235687F7CB6F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2130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3DEB5-611A-4402-9B0F-235687F7CB6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4878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3DEB5-611A-4402-9B0F-235687F7CB6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7816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Charles Newton, Wolfgang 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Helbig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George Dennis, 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Eugénie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Sellers Strong, Phil Perkins, John Ruskin, Heinrich Schliemann, etc 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3DEB5-611A-4402-9B0F-235687F7CB6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7643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photograph’s item level metadata, is instead reported to the work-manifestation-item level of the represented work of art in the OA entry. 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3DEB5-611A-4402-9B0F-235687F7CB6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8232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3DEB5-611A-4402-9B0F-235687F7CB6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86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photograph’s item level metadata, is instead reported to the work-manifestation-item level of the represented work of art in the OA entry. </a:t>
            </a:r>
          </a:p>
          <a:p>
            <a:r>
              <a:rPr lang="en-GB" b="0" dirty="0">
                <a:solidFill>
                  <a:schemeClr val="bg1"/>
                </a:solidFill>
              </a:rPr>
              <a:t>= having other copies of the same photos with more data es. for anonymous but professional photos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3DEB5-611A-4402-9B0F-235687F7CB6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5803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E41ED1-AF3A-A268-E3A8-6834027A34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507823C-27B0-9E2B-091C-2EC20C442F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676E7E9-8FFC-2CC8-D591-63E71BC85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974875F-E8FA-8EEE-8516-B7175B71F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33A784D-CCDC-7C16-5DCF-C752EE9DF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524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C49707-B80D-C4CB-5BA0-06D8E2C1E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10A46AD-8015-C34D-E5B7-781292D9DC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FB33069-07AC-EA0F-F917-4291A2220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B5FCBCC-82D9-DF8B-D088-96CBCF8C0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66DB8B7-461A-8B90-FD24-CAEB6ED65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031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DE75E19-F9E1-1505-0259-10F1923883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D3532B4-7C2B-8A13-B8A1-80E086011C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3C56B18-FBD6-C59C-FAB6-77CF0A88E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4901676-F777-18BD-64F7-0FB1900E6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99EFCD9-30AA-502A-A5A2-A18C8FAAD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228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055463-E5F1-35E9-4B8F-F2816CE8B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DBEAE3-8B73-A59C-D3D1-261EFAE22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2E989F4-D33C-71FC-2FA7-2F9ED4948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9DA861-73F9-BFA9-F1E9-A705A07D1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BD09017-A95A-CAA9-F1CD-C64B85044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53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17154A-5C39-DAD8-BF7D-2FAE2E507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6D039AC-23FE-9898-5469-AFB6DFAC83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613AB78-94B6-E53C-F265-4D541DC70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47D2CE8-7A00-9D6C-EB6B-09DB9D876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B366CCC-86BC-F241-7DDE-7E89112C4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714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0FA4CF-DF3F-6591-F244-AF86A1205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FD77F39-876D-6C73-ACCA-F134912E7B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7DE0F55-7E8C-7169-F751-56A8A0DB7B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DE53C9B-5F62-D17E-0B97-BA719C5FD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6403E44-FD13-3CB4-0A92-B48BB07EA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CDE6792-DE8E-8204-069D-0A0C66B28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116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A5D5EE-F25A-5B03-FC42-54837389C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CD89A27-6734-7C09-230B-8C45EADD7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2E56B20-480A-8163-9F90-A457E16F7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DCF5897-9C4A-3688-97D1-17B6287111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4975A29-A0EA-36B2-593B-95F1555CF5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F9B141E-BF68-9E0F-0B41-6FD237438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DD617D98-5A08-FDD3-95D4-076F327C2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5293FB2-F882-C847-3E36-DB40A98BE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89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0A1550-D456-0FFF-712F-C9F9C555B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5A0C1EB-DA2D-DD76-7F0A-1223D63D5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67706DF-29C6-518B-9160-9C99CD699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6DC8E5B-6D93-637D-BAA3-2543FCDEA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20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918CF65-15BC-140E-2E37-0F1207A8C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14322AE-E249-4112-DE7F-D274487BF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5EAC2BA-1517-6F03-BF35-D149035B9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46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E5107F-D5F6-126F-10DE-8A61CBAC3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AC52272-AAF6-FA95-BEAC-F21132F97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01AA570-14D5-477A-2D35-274C13591B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587A63E-C73B-CFF9-06A7-AA5BAEC56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78FF083-0002-609D-34A8-4253903CD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E30F9C5-480B-70C0-37E9-CD7FE1412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04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69E8AA-5BA4-7A85-A7C3-037C8D975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5F205C3-B5B4-17B2-0181-190563F809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D234DC1-5D94-346F-A1F6-15E2308DA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3727646-CB88-EC54-7F3D-8BEE9A1A1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D1202C1-6E71-9C34-B747-69717164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9445C9F-7D71-3F5D-B3E2-06E0888C1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160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3522C19-944F-CEF7-46B3-A17F7407E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AF560FE-37C8-3CF4-EA1F-87F35F439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B1E21E6-0815-52D3-6644-796D1D8108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AACC7-3B3F-47D1-959A-EF58926E955E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9804499-2254-6E59-EFF4-773E447501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D5CF446-C321-A7E7-A034-EEE3686D79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437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customXml" Target="../ink/ink4.xml"/><Relationship Id="rId12" Type="http://schemas.openxmlformats.org/officeDocument/2006/relationships/image" Target="../media/image2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11" Type="http://schemas.openxmlformats.org/officeDocument/2006/relationships/customXml" Target="../ink/ink6.xml"/><Relationship Id="rId10" Type="http://schemas.openxmlformats.org/officeDocument/2006/relationships/image" Target="../media/image200.png"/><Relationship Id="rId9" Type="http://schemas.openxmlformats.org/officeDocument/2006/relationships/customXml" Target="../ink/ink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ati.san.beniculturali.it/SAN/complarc_GGASI_san.cat.complArch.5248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hyperlink" Target="https://asve.arianna4.cloud/patrimonio/aa3af292-8b7f-4a39-a365-b8f2f7186537/383-g-%C2%ABarchivio-privato-grimani-giustinian-in-archivio-privato-marcello-grimani-gius" TargetMode="Externa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enri-ca/EPDS_EZ/blob/main/EPDS_EZ.ipynb" TargetMode="External"/><Relationship Id="rId5" Type="http://schemas.openxmlformats.org/officeDocument/2006/relationships/hyperlink" Target="https://github.com/enri-ca/EPDS_EZ" TargetMode="External"/><Relationship Id="rId4" Type="http://schemas.openxmlformats.org/officeDocument/2006/relationships/hyperlink" Target="https://enri-ca.github.io/EPDS_EZ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geopy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customXml" Target="../ink/ink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1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D89AA141-C881-D488-843E-B743D457ED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18" b="14818"/>
          <a:stretch/>
        </p:blipFill>
        <p:spPr>
          <a:xfrm>
            <a:off x="1177626" y="-1"/>
            <a:ext cx="12188930" cy="6857990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8A69268B-BD44-A612-4D93-28FDD4D25B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00091" y="3532607"/>
            <a:ext cx="9144000" cy="836005"/>
          </a:xfrm>
        </p:spPr>
        <p:txBody>
          <a:bodyPr>
            <a:normAutofit/>
          </a:bodyPr>
          <a:lstStyle/>
          <a:p>
            <a:pPr algn="l"/>
            <a:r>
              <a:rPr lang="en-GB" b="1" dirty="0"/>
              <a:t>Looking</a:t>
            </a:r>
            <a:r>
              <a:rPr lang="en-GB" b="1" dirty="0">
                <a:latin typeface="Inconsolata-Bold"/>
              </a:rPr>
              <a:t> for a </a:t>
            </a:r>
            <a:r>
              <a:rPr lang="en-GB" b="1" dirty="0" err="1">
                <a:latin typeface="Inconsolata-Bold"/>
              </a:rPr>
              <a:t>XIXth</a:t>
            </a:r>
            <a:r>
              <a:rPr lang="en-GB" b="1" dirty="0">
                <a:latin typeface="Inconsolata-Bold"/>
              </a:rPr>
              <a:t> century art historian</a:t>
            </a:r>
          </a:p>
          <a:p>
            <a:pPr algn="l"/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24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858B8827-CC01-C17D-2916-95340FF72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0091" y="1529695"/>
            <a:ext cx="9144000" cy="2224341"/>
          </a:xfrm>
        </p:spPr>
        <p:txBody>
          <a:bodyPr>
            <a:normAutofit/>
          </a:bodyPr>
          <a:lstStyle/>
          <a:p>
            <a:pPr algn="l"/>
            <a:r>
              <a:rPr lang="en-GB" sz="6000" b="1" i="0" u="none" strike="noStrike" baseline="0" dirty="0" err="1">
                <a:latin typeface="+mn-lt"/>
              </a:rPr>
              <a:t>Partizione</a:t>
            </a:r>
            <a:r>
              <a:rPr lang="en-GB" sz="6000" b="1" i="0" u="none" strike="noStrike" baseline="0" dirty="0">
                <a:latin typeface="+mn-lt"/>
              </a:rPr>
              <a:t> Antica</a:t>
            </a:r>
            <a:endParaRPr lang="en-GB" dirty="0">
              <a:latin typeface="+mn-lt"/>
            </a:endParaRPr>
          </a:p>
        </p:txBody>
      </p:sp>
      <p:sp>
        <p:nvSpPr>
          <p:cNvPr id="2" name="Titolo 5">
            <a:extLst>
              <a:ext uri="{FF2B5EF4-FFF2-40B4-BE49-F238E27FC236}">
                <a16:creationId xmlns:a16="http://schemas.microsoft.com/office/drawing/2014/main" id="{15873A3E-7B59-F004-5AD5-D39165618F82}"/>
              </a:ext>
            </a:extLst>
          </p:cNvPr>
          <p:cNvSpPr txBox="1">
            <a:spLocks/>
          </p:cNvSpPr>
          <p:nvPr/>
        </p:nvSpPr>
        <p:spPr>
          <a:xfrm>
            <a:off x="3050" y="1"/>
            <a:ext cx="2549650" cy="6858000"/>
          </a:xfrm>
          <a:prstGeom prst="rect">
            <a:avLst/>
          </a:prstGeom>
          <a:solidFill>
            <a:schemeClr val="bg1">
              <a:alpha val="86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000" b="1" dirty="0">
                <a:latin typeface="Segoe UI" panose="020B0502040204020203" pitchFamily="34" charset="0"/>
              </a:rPr>
              <a:t>Enrica Zani</a:t>
            </a:r>
          </a:p>
          <a:p>
            <a:pPr algn="l"/>
            <a:endParaRPr lang="en-GB" sz="2000" b="1" dirty="0">
              <a:latin typeface="Segoe UI" panose="020B0502040204020203" pitchFamily="34" charset="0"/>
            </a:endParaRPr>
          </a:p>
          <a:p>
            <a:pPr algn="l"/>
            <a:r>
              <a:rPr lang="en-GB" sz="2000" b="1" dirty="0">
                <a:latin typeface="Segoe UI" panose="020B0502040204020203" pitchFamily="34" charset="0"/>
              </a:rPr>
              <a:t>University of Bologna (former student)</a:t>
            </a:r>
          </a:p>
          <a:p>
            <a:pPr algn="l"/>
            <a:endParaRPr lang="en-GB" sz="2000" b="1" dirty="0">
              <a:latin typeface="Segoe UI" panose="020B0502040204020203" pitchFamily="34" charset="0"/>
            </a:endParaRPr>
          </a:p>
          <a:p>
            <a:pPr algn="l"/>
            <a:endParaRPr lang="en-GB" sz="2000" b="1" dirty="0">
              <a:latin typeface="Segoe UI" panose="020B0502040204020203" pitchFamily="34" charset="0"/>
            </a:endParaRPr>
          </a:p>
          <a:p>
            <a:pPr algn="l"/>
            <a:endParaRPr lang="en-GB" sz="2000" b="1" dirty="0">
              <a:latin typeface="Segoe UI" panose="020B0502040204020203" pitchFamily="34" charset="0"/>
            </a:endParaRPr>
          </a:p>
          <a:p>
            <a:pPr algn="l"/>
            <a:endParaRPr lang="en-GB" sz="2000" b="1" dirty="0">
              <a:latin typeface="Segoe UI" panose="020B0502040204020203" pitchFamily="34" charset="0"/>
            </a:endParaRPr>
          </a:p>
          <a:p>
            <a:pPr algn="l"/>
            <a:endParaRPr lang="en-GB" sz="2000" b="1" dirty="0">
              <a:latin typeface="Segoe UI" panose="020B0502040204020203" pitchFamily="34" charset="0"/>
            </a:endParaRPr>
          </a:p>
          <a:p>
            <a:pPr algn="l"/>
            <a:endParaRPr lang="en-GB" sz="2000" b="1" dirty="0">
              <a:latin typeface="Segoe UI" panose="020B0502040204020203" pitchFamily="34" charset="0"/>
            </a:endParaRPr>
          </a:p>
          <a:p>
            <a:pPr algn="l"/>
            <a:endParaRPr lang="en-GB" sz="2000" b="1" dirty="0">
              <a:latin typeface="Segoe UI" panose="020B0502040204020203" pitchFamily="34" charset="0"/>
            </a:endParaRPr>
          </a:p>
          <a:p>
            <a:pPr algn="l"/>
            <a:endParaRPr lang="en-GB" sz="2000" b="1" dirty="0">
              <a:latin typeface="Segoe UI" panose="020B0502040204020203" pitchFamily="34" charset="0"/>
            </a:endParaRPr>
          </a:p>
          <a:p>
            <a:pPr algn="l"/>
            <a:endParaRPr lang="en-GB" sz="2000" b="1" dirty="0">
              <a:latin typeface="Segoe UI" panose="020B0502040204020203" pitchFamily="34" charset="0"/>
            </a:endParaRPr>
          </a:p>
          <a:p>
            <a:pPr algn="l"/>
            <a:r>
              <a:rPr lang="en-GB" sz="2000" b="1" dirty="0">
                <a:latin typeface="Segoe UI" panose="020B0502040204020203" pitchFamily="34" charset="0"/>
              </a:rPr>
              <a:t>PHAROS: The International Consortium of Photo Archives</a:t>
            </a:r>
          </a:p>
          <a:p>
            <a:pPr algn="l"/>
            <a:endParaRPr lang="en-GB" sz="2000" b="1" dirty="0">
              <a:latin typeface="Segoe UI" panose="020B0502040204020203" pitchFamily="34" charset="0"/>
            </a:endParaRPr>
          </a:p>
          <a:p>
            <a:pPr algn="l"/>
            <a:r>
              <a:rPr lang="en-GB" sz="2000" b="1" dirty="0">
                <a:latin typeface="Segoe UI" panose="020B0502040204020203" pitchFamily="34" charset="0"/>
              </a:rPr>
              <a:t>Digital Art History Projects Showcase</a:t>
            </a:r>
          </a:p>
          <a:p>
            <a:pPr algn="l"/>
            <a:endParaRPr lang="en-GB" sz="2000" b="1" dirty="0">
              <a:latin typeface="Segoe UI" panose="020B0502040204020203" pitchFamily="34" charset="0"/>
            </a:endParaRPr>
          </a:p>
          <a:p>
            <a:pPr algn="l"/>
            <a:r>
              <a:rPr lang="en-GB" sz="2000" b="1" dirty="0">
                <a:latin typeface="Segoe UI" panose="020B0502040204020203" pitchFamily="34" charset="0"/>
              </a:rPr>
              <a:t>November 8, 2023</a:t>
            </a:r>
          </a:p>
        </p:txBody>
      </p:sp>
    </p:spTree>
    <p:extLst>
      <p:ext uri="{BB962C8B-B14F-4D97-AF65-F5344CB8AC3E}">
        <p14:creationId xmlns:p14="http://schemas.microsoft.com/office/powerpoint/2010/main" val="3849392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20.png">
            <a:extLst>
              <a:ext uri="{FF2B5EF4-FFF2-40B4-BE49-F238E27FC236}">
                <a16:creationId xmlns:a16="http://schemas.microsoft.com/office/drawing/2014/main" id="{ED04B0D3-9979-B9A6-FC3C-5599CBBFE5B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9113620" y="2737839"/>
            <a:ext cx="4120202" cy="2289842"/>
          </a:xfrm>
          <a:prstGeom prst="rect">
            <a:avLst/>
          </a:prstGeom>
          <a:ln/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D1882B33-4F0F-2C02-2A5D-17B095AF08B3}"/>
              </a:ext>
            </a:extLst>
          </p:cNvPr>
          <p:cNvSpPr/>
          <p:nvPr/>
        </p:nvSpPr>
        <p:spPr>
          <a:xfrm>
            <a:off x="-189609" y="-144379"/>
            <a:ext cx="6558325" cy="71387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DB6973E5-7849-22F9-61C4-5276DFB5F19E}"/>
              </a:ext>
            </a:extLst>
          </p:cNvPr>
          <p:cNvSpPr txBox="1">
            <a:spLocks/>
          </p:cNvSpPr>
          <p:nvPr/>
        </p:nvSpPr>
        <p:spPr>
          <a:xfrm>
            <a:off x="593558" y="4203032"/>
            <a:ext cx="6558325" cy="2289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 dirty="0">
              <a:solidFill>
                <a:srgbClr val="434343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26DBB1AB-B418-E8F5-F465-62ED1819BE7D}"/>
              </a:ext>
            </a:extLst>
          </p:cNvPr>
          <p:cNvSpPr txBox="1">
            <a:spLocks/>
          </p:cNvSpPr>
          <p:nvPr/>
        </p:nvSpPr>
        <p:spPr>
          <a:xfrm>
            <a:off x="290562" y="-87722"/>
            <a:ext cx="6078154" cy="1819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</a:rPr>
              <a:t>Results from structured data</a:t>
            </a:r>
          </a:p>
          <a:p>
            <a:r>
              <a:rPr lang="en-GB" sz="4000" dirty="0">
                <a:solidFill>
                  <a:schemeClr val="bg1"/>
                </a:solidFill>
              </a:rPr>
              <a:t>already known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346C0EE5-ABB5-34FD-1EBA-6BD82D0754F7}"/>
              </a:ext>
            </a:extLst>
          </p:cNvPr>
          <p:cNvSpPr txBox="1">
            <a:spLocks/>
          </p:cNvSpPr>
          <p:nvPr/>
        </p:nvSpPr>
        <p:spPr>
          <a:xfrm>
            <a:off x="6638199" y="1731940"/>
            <a:ext cx="5386137" cy="774033"/>
          </a:xfrm>
          <a:prstGeom prst="rect">
            <a:avLst/>
          </a:prstGeom>
          <a:ln w="101600" cap="rnd">
            <a:solidFill>
              <a:schemeClr val="accent6">
                <a:lumMod val="40000"/>
                <a:lumOff val="60000"/>
              </a:schemeClr>
            </a:solidFill>
            <a:bevel/>
          </a:ln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b="0" dirty="0">
                <a:solidFill>
                  <a:srgbClr val="434343"/>
                </a:solidFill>
              </a:rPr>
              <a:t>Little extra-European photos’ set (18 </a:t>
            </a:r>
            <a:r>
              <a:rPr lang="en-GB" dirty="0">
                <a:solidFill>
                  <a:srgbClr val="434343"/>
                </a:solidFill>
              </a:rPr>
              <a:t>Indian</a:t>
            </a:r>
            <a:r>
              <a:rPr lang="en-GB" b="0" dirty="0">
                <a:solidFill>
                  <a:srgbClr val="434343"/>
                </a:solidFill>
              </a:rPr>
              <a:t> subject)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7D361E6-40B3-BB14-8A32-A28C7C88FA8D}"/>
              </a:ext>
            </a:extLst>
          </p:cNvPr>
          <p:cNvSpPr txBox="1">
            <a:spLocks/>
          </p:cNvSpPr>
          <p:nvPr/>
        </p:nvSpPr>
        <p:spPr>
          <a:xfrm>
            <a:off x="6635587" y="5344229"/>
            <a:ext cx="5386137" cy="1475083"/>
          </a:xfrm>
          <a:prstGeom prst="rect">
            <a:avLst/>
          </a:prstGeom>
          <a:ln w="101600" cap="rnd">
            <a:solidFill>
              <a:srgbClr val="C00000"/>
            </a:solidFill>
            <a:bevel/>
          </a:ln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b="0" dirty="0">
                <a:solidFill>
                  <a:srgbClr val="434343"/>
                </a:solidFill>
              </a:rPr>
              <a:t>49% of </a:t>
            </a:r>
            <a:r>
              <a:rPr lang="en-GB" dirty="0">
                <a:solidFill>
                  <a:srgbClr val="434343"/>
                </a:solidFill>
              </a:rPr>
              <a:t>anonymous</a:t>
            </a:r>
            <a:r>
              <a:rPr lang="en-GB" b="0" dirty="0">
                <a:solidFill>
                  <a:srgbClr val="434343"/>
                </a:solidFill>
              </a:rPr>
              <a:t> photos</a:t>
            </a:r>
          </a:p>
          <a:p>
            <a:r>
              <a:rPr lang="en-GB" b="0" dirty="0">
                <a:solidFill>
                  <a:srgbClr val="434343"/>
                </a:solidFill>
              </a:rPr>
              <a:t>3,5% of photos from a big variety of other not anonymous photographers (100/111</a:t>
            </a:r>
            <a:r>
              <a:rPr lang="en-GB" dirty="0">
                <a:solidFill>
                  <a:srgbClr val="434343"/>
                </a:solidFill>
              </a:rPr>
              <a:t> names </a:t>
            </a:r>
            <a:r>
              <a:rPr lang="en-GB" b="0" dirty="0">
                <a:solidFill>
                  <a:srgbClr val="434343"/>
                </a:solidFill>
              </a:rPr>
              <a:t>with</a:t>
            </a:r>
            <a:r>
              <a:rPr lang="en-GB" dirty="0">
                <a:solidFill>
                  <a:srgbClr val="434343"/>
                </a:solidFill>
              </a:rPr>
              <a:t> </a:t>
            </a:r>
            <a:r>
              <a:rPr lang="en-GB" b="0" dirty="0">
                <a:solidFill>
                  <a:srgbClr val="434343"/>
                </a:solidFill>
              </a:rPr>
              <a:t>less than 20 photos each)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FC117BF9-8378-5B7C-AD73-6B893721CD9E}"/>
              </a:ext>
            </a:extLst>
          </p:cNvPr>
          <p:cNvSpPr txBox="1">
            <a:spLocks/>
          </p:cNvSpPr>
          <p:nvPr/>
        </p:nvSpPr>
        <p:spPr>
          <a:xfrm>
            <a:off x="384607" y="1742780"/>
            <a:ext cx="5623234" cy="774032"/>
          </a:xfrm>
          <a:prstGeom prst="rect">
            <a:avLst/>
          </a:prstGeom>
          <a:ln w="101600" cap="rnd">
            <a:solidFill>
              <a:schemeClr val="accent6">
                <a:lumMod val="40000"/>
                <a:lumOff val="60000"/>
              </a:schemeClr>
            </a:solidFill>
            <a:bevel/>
          </a:ln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b="0" dirty="0">
                <a:solidFill>
                  <a:schemeClr val="bg1"/>
                </a:solidFill>
              </a:rPr>
              <a:t>Interest in </a:t>
            </a:r>
            <a:r>
              <a:rPr lang="en-GB" dirty="0">
                <a:solidFill>
                  <a:schemeClr val="bg1"/>
                </a:solidFill>
              </a:rPr>
              <a:t>Mediterranean area</a:t>
            </a:r>
            <a:endParaRPr lang="en-GB" b="0" dirty="0">
              <a:solidFill>
                <a:schemeClr val="bg1"/>
              </a:solidFill>
            </a:endParaRP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6ADBB2F-3BD7-8FB2-350D-DC9DBC14784D}"/>
              </a:ext>
            </a:extLst>
          </p:cNvPr>
          <p:cNvSpPr txBox="1">
            <a:spLocks/>
          </p:cNvSpPr>
          <p:nvPr/>
        </p:nvSpPr>
        <p:spPr>
          <a:xfrm>
            <a:off x="368786" y="5344229"/>
            <a:ext cx="5623234" cy="1475084"/>
          </a:xfrm>
          <a:prstGeom prst="rect">
            <a:avLst/>
          </a:prstGeom>
          <a:ln w="101600" cap="rnd">
            <a:solidFill>
              <a:srgbClr val="C00000"/>
            </a:solidFill>
            <a:bevel/>
          </a:ln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b="0" dirty="0">
                <a:solidFill>
                  <a:schemeClr val="bg1"/>
                </a:solidFill>
              </a:rPr>
              <a:t>47,5% photos from relevant </a:t>
            </a:r>
            <a:r>
              <a:rPr lang="en-GB" dirty="0">
                <a:solidFill>
                  <a:schemeClr val="bg1"/>
                </a:solidFill>
              </a:rPr>
              <a:t>art history photographers </a:t>
            </a:r>
            <a:r>
              <a:rPr lang="en-GB" b="0" dirty="0">
                <a:solidFill>
                  <a:schemeClr val="bg1"/>
                </a:solidFill>
              </a:rPr>
              <a:t>(</a:t>
            </a:r>
            <a:r>
              <a:rPr lang="en-GB" b="0" dirty="0" err="1">
                <a:solidFill>
                  <a:schemeClr val="bg1"/>
                </a:solidFill>
              </a:rPr>
              <a:t>Alinari</a:t>
            </a:r>
            <a:r>
              <a:rPr lang="en-GB" b="0" dirty="0">
                <a:solidFill>
                  <a:schemeClr val="bg1"/>
                </a:solidFill>
              </a:rPr>
              <a:t> 20%, </a:t>
            </a:r>
            <a:r>
              <a:rPr lang="en-GB" b="0" dirty="0" err="1">
                <a:solidFill>
                  <a:schemeClr val="bg1"/>
                </a:solidFill>
              </a:rPr>
              <a:t>Moscioni</a:t>
            </a:r>
            <a:r>
              <a:rPr lang="en-GB" b="0" dirty="0">
                <a:solidFill>
                  <a:schemeClr val="bg1"/>
                </a:solidFill>
              </a:rPr>
              <a:t>, </a:t>
            </a:r>
            <a:r>
              <a:rPr lang="en-GB" b="0" dirty="0" err="1">
                <a:solidFill>
                  <a:schemeClr val="bg1"/>
                </a:solidFill>
              </a:rPr>
              <a:t>Brogi</a:t>
            </a:r>
            <a:r>
              <a:rPr lang="en-GB" b="0" dirty="0">
                <a:solidFill>
                  <a:schemeClr val="bg1"/>
                </a:solidFill>
              </a:rPr>
              <a:t>, Sommer 5% each, Laurent, </a:t>
            </a:r>
            <a:r>
              <a:rPr lang="en-GB" b="0" dirty="0" err="1">
                <a:solidFill>
                  <a:schemeClr val="bg1"/>
                </a:solidFill>
              </a:rPr>
              <a:t>Incorpora</a:t>
            </a:r>
            <a:r>
              <a:rPr lang="en-GB" b="0" dirty="0">
                <a:solidFill>
                  <a:schemeClr val="bg1"/>
                </a:solidFill>
              </a:rPr>
              <a:t>, </a:t>
            </a:r>
            <a:r>
              <a:rPr lang="en-GB" b="0" dirty="0" err="1">
                <a:solidFill>
                  <a:schemeClr val="bg1"/>
                </a:solidFill>
              </a:rPr>
              <a:t>Giraudon</a:t>
            </a:r>
            <a:r>
              <a:rPr lang="en-GB" b="0" dirty="0">
                <a:solidFill>
                  <a:schemeClr val="bg1"/>
                </a:solidFill>
              </a:rPr>
              <a:t> 2,5% each)</a:t>
            </a: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D37996B7-E221-F884-A165-48704E46E637}"/>
              </a:ext>
            </a:extLst>
          </p:cNvPr>
          <p:cNvSpPr txBox="1">
            <a:spLocks/>
          </p:cNvSpPr>
          <p:nvPr/>
        </p:nvSpPr>
        <p:spPr>
          <a:xfrm>
            <a:off x="6638198" y="2650674"/>
            <a:ext cx="5386137" cy="2551334"/>
          </a:xfrm>
          <a:prstGeom prst="rect">
            <a:avLst/>
          </a:prstGeom>
          <a:ln w="101600" cap="rnd">
            <a:solidFill>
              <a:schemeClr val="accent2">
                <a:lumMod val="40000"/>
                <a:lumOff val="60000"/>
              </a:schemeClr>
            </a:solidFill>
            <a:bevel/>
          </a:ln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GB" b="0" dirty="0">
              <a:solidFill>
                <a:srgbClr val="434343"/>
              </a:solidFill>
            </a:endParaRPr>
          </a:p>
          <a:p>
            <a:pPr>
              <a:spcBef>
                <a:spcPts val="0"/>
              </a:spcBef>
            </a:pPr>
            <a:endParaRPr lang="en-GB" b="0" dirty="0">
              <a:solidFill>
                <a:srgbClr val="434343"/>
              </a:solidFill>
            </a:endParaRPr>
          </a:p>
          <a:p>
            <a:pPr>
              <a:spcBef>
                <a:spcPts val="0"/>
              </a:spcBef>
            </a:pPr>
            <a:r>
              <a:rPr lang="en-GB" b="0" dirty="0">
                <a:solidFill>
                  <a:srgbClr val="434343"/>
                </a:solidFill>
              </a:rPr>
              <a:t>Transcribed </a:t>
            </a:r>
            <a:r>
              <a:rPr lang="en-GB" dirty="0">
                <a:solidFill>
                  <a:srgbClr val="434343"/>
                </a:solidFill>
              </a:rPr>
              <a:t>annotations</a:t>
            </a:r>
            <a:r>
              <a:rPr lang="en-GB" b="0" dirty="0">
                <a:solidFill>
                  <a:srgbClr val="434343"/>
                </a:solidFill>
              </a:rPr>
              <a:t> </a:t>
            </a:r>
          </a:p>
          <a:p>
            <a:pPr>
              <a:spcBef>
                <a:spcPts val="0"/>
              </a:spcBef>
            </a:pPr>
            <a:r>
              <a:rPr lang="en-GB" b="0" dirty="0">
                <a:solidFill>
                  <a:srgbClr val="434343"/>
                </a:solidFill>
              </a:rPr>
              <a:t>for more than 50% of </a:t>
            </a:r>
          </a:p>
          <a:p>
            <a:pPr>
              <a:spcBef>
                <a:spcPts val="0"/>
              </a:spcBef>
            </a:pPr>
            <a:r>
              <a:rPr lang="en-GB" b="0" dirty="0">
                <a:solidFill>
                  <a:srgbClr val="434343"/>
                </a:solidFill>
              </a:rPr>
              <a:t>photographs</a:t>
            </a:r>
          </a:p>
          <a:p>
            <a:pPr>
              <a:spcBef>
                <a:spcPts val="0"/>
              </a:spcBef>
            </a:pPr>
            <a:r>
              <a:rPr lang="en-GB" b="0" dirty="0">
                <a:solidFill>
                  <a:srgbClr val="434343"/>
                </a:solidFill>
              </a:rPr>
              <a:t>(1.838)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1CB80FF5-7FE4-2AEA-A9E1-EBC05460E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07" y="2648041"/>
            <a:ext cx="4037893" cy="2553967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292201BE-87AC-71B2-CDE1-27B5AB71D5CC}"/>
              </a:ext>
            </a:extLst>
          </p:cNvPr>
          <p:cNvSpPr txBox="1">
            <a:spLocks/>
          </p:cNvSpPr>
          <p:nvPr/>
        </p:nvSpPr>
        <p:spPr>
          <a:xfrm>
            <a:off x="6638199" y="826506"/>
            <a:ext cx="5386137" cy="778118"/>
          </a:xfrm>
          <a:prstGeom prst="rect">
            <a:avLst/>
          </a:prstGeom>
          <a:ln w="101600" cap="rnd">
            <a:solidFill>
              <a:srgbClr val="FFC000"/>
            </a:solidFill>
            <a:bevel/>
          </a:ln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b="0" dirty="0">
                <a:solidFill>
                  <a:srgbClr val="434343"/>
                </a:solidFill>
              </a:rPr>
              <a:t>Interest for </a:t>
            </a:r>
            <a:r>
              <a:rPr lang="en-GB" dirty="0">
                <a:solidFill>
                  <a:srgbClr val="434343"/>
                </a:solidFill>
              </a:rPr>
              <a:t>funerary sculpture </a:t>
            </a:r>
            <a:r>
              <a:rPr lang="en-GB" b="0" dirty="0">
                <a:solidFill>
                  <a:srgbClr val="434343"/>
                </a:solidFill>
              </a:rPr>
              <a:t>and </a:t>
            </a:r>
            <a:r>
              <a:rPr lang="en-GB" dirty="0">
                <a:solidFill>
                  <a:srgbClr val="434343"/>
                </a:solidFill>
              </a:rPr>
              <a:t>sarcophagus</a:t>
            </a:r>
            <a:r>
              <a:rPr lang="en-GB" b="0" dirty="0">
                <a:solidFill>
                  <a:srgbClr val="434343"/>
                </a:solidFill>
              </a:rPr>
              <a:t>.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88E1FFB2-1D2E-89B8-1CE6-99AD7117F20B}"/>
              </a:ext>
            </a:extLst>
          </p:cNvPr>
          <p:cNvSpPr txBox="1">
            <a:spLocks/>
          </p:cNvSpPr>
          <p:nvPr/>
        </p:nvSpPr>
        <p:spPr>
          <a:xfrm>
            <a:off x="6368716" y="-87722"/>
            <a:ext cx="6347638" cy="1288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/>
              <a:t>… and new insights</a:t>
            </a:r>
            <a:endParaRPr lang="en-GB" sz="4000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2FD6CEE8-1B63-4835-268E-BBEEE35EE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798" y="4274003"/>
            <a:ext cx="1423013" cy="80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49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0" grpId="0" animBg="1"/>
      <p:bldP spid="12" grpId="0" animBg="1"/>
      <p:bldP spid="13" grpId="0" animBg="1"/>
      <p:bldP spid="6" grpId="0" animBg="1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D1882B33-4F0F-2C02-2A5D-17B095AF08B3}"/>
              </a:ext>
            </a:extLst>
          </p:cNvPr>
          <p:cNvSpPr/>
          <p:nvPr/>
        </p:nvSpPr>
        <p:spPr>
          <a:xfrm>
            <a:off x="-189609" y="-128337"/>
            <a:ext cx="6558325" cy="71387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DB6973E5-7849-22F9-61C4-5276DFB5F19E}"/>
              </a:ext>
            </a:extLst>
          </p:cNvPr>
          <p:cNvSpPr txBox="1">
            <a:spLocks/>
          </p:cNvSpPr>
          <p:nvPr/>
        </p:nvSpPr>
        <p:spPr>
          <a:xfrm>
            <a:off x="593558" y="4203032"/>
            <a:ext cx="6558325" cy="2289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 dirty="0">
              <a:solidFill>
                <a:srgbClr val="434343"/>
              </a:solidFill>
            </a:endParaRP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02EE71FE-2D30-9BC2-24B4-B788888D7127}"/>
              </a:ext>
            </a:extLst>
          </p:cNvPr>
          <p:cNvSpPr txBox="1">
            <a:spLocks/>
          </p:cNvSpPr>
          <p:nvPr/>
        </p:nvSpPr>
        <p:spPr>
          <a:xfrm>
            <a:off x="290562" y="2093652"/>
            <a:ext cx="5623234" cy="1166528"/>
          </a:xfrm>
          <a:prstGeom prst="rect">
            <a:avLst/>
          </a:prstGeom>
          <a:ln w="101600" cap="rnd">
            <a:solidFill>
              <a:schemeClr val="bg1">
                <a:lumMod val="50000"/>
              </a:schemeClr>
            </a:solidFill>
            <a:bevel/>
          </a:ln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matcher.add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PA_creator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[[{"LEMMA": "I"}, {POS: 'VERB'}]]) </a:t>
            </a:r>
          </a:p>
          <a:p>
            <a:endParaRPr lang="en-GB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22 occurrences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B2ADCD9-2C9C-CEB1-BD84-E12BEE239921}"/>
              </a:ext>
            </a:extLst>
          </p:cNvPr>
          <p:cNvSpPr txBox="1"/>
          <p:nvPr/>
        </p:nvSpPr>
        <p:spPr>
          <a:xfrm>
            <a:off x="6573254" y="3408961"/>
            <a:ext cx="52622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 algn="just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34343"/>
                </a:solidFill>
              </a:rPr>
              <a:t>6 place-time references to personal experiences</a:t>
            </a:r>
          </a:p>
          <a:p>
            <a:pPr marL="342900" lvl="1" indent="-342900" algn="just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434343"/>
              </a:solidFill>
            </a:endParaRPr>
          </a:p>
          <a:p>
            <a:pPr marL="342900" lvl="1" indent="-342900" algn="just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34343"/>
                </a:solidFill>
              </a:rPr>
              <a:t>6 ownership declarations (5/6 about medals)</a:t>
            </a:r>
          </a:p>
          <a:p>
            <a:pPr marL="342900" lvl="1" indent="-342900" algn="just">
              <a:buFont typeface="Arial" panose="020B0604020202020204" pitchFamily="34" charset="0"/>
              <a:buChar char="•"/>
            </a:pPr>
            <a:endParaRPr lang="it-IT" sz="2400" dirty="0">
              <a:solidFill>
                <a:srgbClr val="434343"/>
              </a:solidFill>
            </a:endParaRPr>
          </a:p>
          <a:p>
            <a:pPr marL="342900" lvl="1" indent="-34290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434343"/>
                </a:solidFill>
              </a:rPr>
              <a:t>10 opinions</a:t>
            </a:r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A420DB9-FE7A-8907-A0DB-E3AF82A98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254" y="771383"/>
            <a:ext cx="5354491" cy="2556769"/>
          </a:xfrm>
          <a:prstGeom prst="rect">
            <a:avLst/>
          </a:prstGeom>
        </p:spPr>
      </p:pic>
      <p:sp>
        <p:nvSpPr>
          <p:cNvPr id="9" name="Fumetto: rettangolo 8">
            <a:extLst>
              <a:ext uri="{FF2B5EF4-FFF2-40B4-BE49-F238E27FC236}">
                <a16:creationId xmlns:a16="http://schemas.microsoft.com/office/drawing/2014/main" id="{2E94E281-B10C-1FC7-057C-E32C35002247}"/>
              </a:ext>
            </a:extLst>
          </p:cNvPr>
          <p:cNvSpPr/>
          <p:nvPr/>
        </p:nvSpPr>
        <p:spPr>
          <a:xfrm>
            <a:off x="3048911" y="4097967"/>
            <a:ext cx="3074123" cy="1486239"/>
          </a:xfrm>
          <a:prstGeom prst="wedgeRectCallout">
            <a:avLst>
              <a:gd name="adj1" fmla="val 74508"/>
              <a:gd name="adj2" fmla="val -56548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kern="15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 </a:t>
            </a:r>
            <a:r>
              <a:rPr lang="it-IT" sz="1400" kern="15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told</a:t>
            </a:r>
            <a:r>
              <a:rPr lang="it-IT" sz="1400" kern="15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the </a:t>
            </a:r>
            <a:r>
              <a:rPr lang="it-IT" sz="1400" kern="15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Countess</a:t>
            </a:r>
            <a:r>
              <a:rPr lang="it-IT" sz="1400" kern="15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Marcello (</a:t>
            </a:r>
            <a:r>
              <a:rPr lang="it-IT" sz="1400" kern="15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nee</a:t>
            </a:r>
            <a:r>
              <a:rPr lang="it-IT" sz="1400" kern="15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Grimani) </a:t>
            </a:r>
            <a:r>
              <a:rPr lang="it-IT" sz="1400" kern="15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that</a:t>
            </a:r>
            <a:r>
              <a:rPr lang="it-IT" sz="1400" kern="15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I </a:t>
            </a:r>
            <a:r>
              <a:rPr lang="it-IT" sz="1400" kern="15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respected</a:t>
            </a:r>
            <a:r>
              <a:rPr lang="it-IT" sz="1400" kern="15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it-IT" sz="1400" kern="15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her</a:t>
            </a:r>
            <a:r>
              <a:rPr lang="it-IT" sz="1400" kern="15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it-IT" sz="1400" kern="15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immensely</a:t>
            </a:r>
            <a:r>
              <a:rPr lang="it-IT" sz="1400" kern="15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on account of </a:t>
            </a:r>
            <a:r>
              <a:rPr lang="it-IT" sz="1400" kern="15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this</a:t>
            </a:r>
            <a:r>
              <a:rPr lang="it-IT" sz="1400" kern="15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statue of Agrippa. </a:t>
            </a:r>
            <a:r>
              <a:rPr lang="it-IT" sz="1400" kern="15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This</a:t>
            </a:r>
            <a:r>
              <a:rPr lang="it-IT" sz="1400" kern="15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it-IT" sz="1400" kern="15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was</a:t>
            </a:r>
            <a:r>
              <a:rPr lang="it-IT" sz="1400" kern="15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in Corfù in March 1894.</a:t>
            </a:r>
          </a:p>
          <a:p>
            <a:r>
              <a:rPr lang="it-IT" sz="1400" kern="15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it-IT" sz="1400" kern="150" dirty="0" err="1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sup</a:t>
            </a:r>
            <a:r>
              <a:rPr lang="it-IT" sz="1400" kern="15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1811)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Fumetto: rettangolo 9">
            <a:extLst>
              <a:ext uri="{FF2B5EF4-FFF2-40B4-BE49-F238E27FC236}">
                <a16:creationId xmlns:a16="http://schemas.microsoft.com/office/drawing/2014/main" id="{BF72C002-5B42-6815-7CBB-C351DB6DCAAA}"/>
              </a:ext>
            </a:extLst>
          </p:cNvPr>
          <p:cNvSpPr/>
          <p:nvPr/>
        </p:nvSpPr>
        <p:spPr>
          <a:xfrm>
            <a:off x="9035444" y="5166084"/>
            <a:ext cx="2892301" cy="1121949"/>
          </a:xfrm>
          <a:prstGeom prst="wedgeRectCallout">
            <a:avLst>
              <a:gd name="adj1" fmla="val -82322"/>
              <a:gd name="adj2" fmla="val -54069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kern="15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 have a medal of him with the inscription: / "Antonius de </a:t>
            </a:r>
            <a:r>
              <a:rPr lang="en-GB" sz="1400" kern="15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Royzellis</a:t>
            </a:r>
            <a:r>
              <a:rPr lang="en-GB" sz="1400" kern="15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GB" sz="1400" kern="15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monarcha</a:t>
            </a:r>
            <a:r>
              <a:rPr lang="en-GB" sz="1400" kern="15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GB" sz="1400" kern="150" dirty="0" err="1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sapientie</a:t>
            </a:r>
            <a:r>
              <a:rPr lang="en-GB" sz="1400" kern="15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 </a:t>
            </a:r>
          </a:p>
          <a:p>
            <a:r>
              <a:rPr lang="en-GB" sz="1400" kern="15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(sup 659)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4B747F2D-FA92-4080-9A50-0079C25B61B4}"/>
                  </a:ext>
                </a:extLst>
              </p14:cNvPr>
              <p14:cNvContentPartPr/>
              <p14:nvPr/>
            </p14:nvContentPartPr>
            <p14:xfrm>
              <a:off x="3593813" y="5727059"/>
              <a:ext cx="666000" cy="792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4B747F2D-FA92-4080-9A50-0079C25B61B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39813" y="5619419"/>
                <a:ext cx="77364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D192BF68-B239-42F4-A83C-B27D572479C4}"/>
                  </a:ext>
                </a:extLst>
              </p14:cNvPr>
              <p14:cNvContentPartPr/>
              <p14:nvPr/>
            </p14:nvContentPartPr>
            <p14:xfrm>
              <a:off x="4585973" y="5783939"/>
              <a:ext cx="1088280" cy="4392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D192BF68-B239-42F4-A83C-B27D572479C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31973" y="5676299"/>
                <a:ext cx="119592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8" name="Input penna 27">
                <a:extLst>
                  <a:ext uri="{FF2B5EF4-FFF2-40B4-BE49-F238E27FC236}">
                    <a16:creationId xmlns:a16="http://schemas.microsoft.com/office/drawing/2014/main" id="{37FD43E9-A193-4CAB-BE52-0418DF5E7B95}"/>
                  </a:ext>
                </a:extLst>
              </p14:cNvPr>
              <p14:cNvContentPartPr/>
              <p14:nvPr/>
            </p14:nvContentPartPr>
            <p14:xfrm>
              <a:off x="5061047" y="-924840"/>
              <a:ext cx="360" cy="360"/>
            </p14:xfrm>
          </p:contentPart>
        </mc:Choice>
        <mc:Fallback xmlns="">
          <p:pic>
            <p:nvPicPr>
              <p:cNvPr id="28" name="Input penna 27">
                <a:extLst>
                  <a:ext uri="{FF2B5EF4-FFF2-40B4-BE49-F238E27FC236}">
                    <a16:creationId xmlns:a16="http://schemas.microsoft.com/office/drawing/2014/main" id="{37FD43E9-A193-4CAB-BE52-0418DF5E7B9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07407" y="-1032840"/>
                <a:ext cx="108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itolo 1">
            <a:extLst>
              <a:ext uri="{FF2B5EF4-FFF2-40B4-BE49-F238E27FC236}">
                <a16:creationId xmlns:a16="http://schemas.microsoft.com/office/drawing/2014/main" id="{7EB120D8-32C2-0AD8-873C-EEAACCDF1EE8}"/>
              </a:ext>
            </a:extLst>
          </p:cNvPr>
          <p:cNvSpPr txBox="1">
            <a:spLocks/>
          </p:cNvSpPr>
          <p:nvPr/>
        </p:nvSpPr>
        <p:spPr>
          <a:xfrm>
            <a:off x="290562" y="-87722"/>
            <a:ext cx="6078154" cy="1819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</a:rPr>
              <a:t>Results from unstructured texts</a:t>
            </a:r>
            <a:endParaRPr lang="en-GB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54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54BEF2-DF5D-3400-B241-CF74EDDF3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GB" b="1" dirty="0">
                <a:latin typeface="Inconsolata-Bold"/>
              </a:rPr>
              <a:t>Further investigations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E8766F-30E2-05C9-34E9-62D891EC1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6000" b="1" i="0" u="none" strike="noStrike" baseline="0" dirty="0"/>
              <a:t>What</a:t>
            </a:r>
            <a:r>
              <a:rPr lang="en-GB" sz="6000" b="1" i="0" u="none" strike="noStrike" dirty="0"/>
              <a:t> it would be useful to have</a:t>
            </a:r>
            <a:endParaRPr lang="en-GB" sz="6000" b="1" i="0" u="none" strike="noStrike" baseline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B090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 descr="Immagine che contiene testo, parete, interni, persona&#10;&#10;Descrizione generata automaticamente">
            <a:extLst>
              <a:ext uri="{FF2B5EF4-FFF2-40B4-BE49-F238E27FC236}">
                <a16:creationId xmlns:a16="http://schemas.microsoft.com/office/drawing/2014/main" id="{DC8D4273-BC48-EA14-7EE1-1BDD21C8C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46" y="1122688"/>
            <a:ext cx="4595598" cy="6112042"/>
          </a:xfrm>
          <a:prstGeom prst="rect">
            <a:avLst/>
          </a:prstGeom>
        </p:spPr>
      </p:pic>
      <p:pic>
        <p:nvPicPr>
          <p:cNvPr id="8" name="Immagine 7" descr="Immagine che contiene testo, documento&#10;&#10;Descrizione generata automaticamente">
            <a:extLst>
              <a:ext uri="{FF2B5EF4-FFF2-40B4-BE49-F238E27FC236}">
                <a16:creationId xmlns:a16="http://schemas.microsoft.com/office/drawing/2014/main" id="{7E54597F-D541-3A7C-7B98-6B3123677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752" cy="155608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D4891CA-C331-7BE1-E895-F7256681A637}"/>
              </a:ext>
            </a:extLst>
          </p:cNvPr>
          <p:cNvSpPr txBox="1"/>
          <p:nvPr/>
        </p:nvSpPr>
        <p:spPr>
          <a:xfrm>
            <a:off x="4573456" y="44617"/>
            <a:ext cx="7618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Anonimo &lt;1855-1920&gt;. 1855. </a:t>
            </a:r>
            <a:r>
              <a:rPr lang="it-IT" sz="1400" i="1" dirty="0"/>
              <a:t>[Busto Di Teodorina Cibo Di Gian Cristoforo Romano : </a:t>
            </a:r>
            <a:r>
              <a:rPr lang="it-IT" sz="1400" i="1" dirty="0" err="1"/>
              <a:t>Staatliche</a:t>
            </a:r>
            <a:r>
              <a:rPr lang="it-IT" sz="1400" i="1" dirty="0"/>
              <a:t> </a:t>
            </a:r>
            <a:r>
              <a:rPr lang="it-IT" sz="1400" i="1" dirty="0" err="1"/>
              <a:t>Museen</a:t>
            </a:r>
            <a:r>
              <a:rPr lang="it-IT" sz="1400" i="1" dirty="0"/>
              <a:t>, </a:t>
            </a:r>
            <a:r>
              <a:rPr lang="it-IT" sz="1400" i="1" dirty="0" err="1"/>
              <a:t>Skulpturensammlung</a:t>
            </a:r>
            <a:r>
              <a:rPr lang="it-IT" sz="1400" i="1" dirty="0"/>
              <a:t> : Berlino</a:t>
            </a:r>
            <a:r>
              <a:rPr lang="it-IT" sz="1400" dirty="0"/>
              <a:t>. </a:t>
            </a:r>
            <a:r>
              <a:rPr lang="fr-FR" sz="1400" dirty="0"/>
              <a:t>sup 2800 – PA Germania 006</a:t>
            </a:r>
            <a:endParaRPr lang="it-IT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24445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D1882B33-4F0F-2C02-2A5D-17B095AF08B3}"/>
              </a:ext>
            </a:extLst>
          </p:cNvPr>
          <p:cNvSpPr/>
          <p:nvPr/>
        </p:nvSpPr>
        <p:spPr>
          <a:xfrm>
            <a:off x="-189609" y="-144379"/>
            <a:ext cx="6558325" cy="7138737"/>
          </a:xfrm>
          <a:prstGeom prst="rect">
            <a:avLst/>
          </a:prstGeom>
          <a:solidFill>
            <a:schemeClr val="tx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DB6973E5-7849-22F9-61C4-5276DFB5F19E}"/>
              </a:ext>
            </a:extLst>
          </p:cNvPr>
          <p:cNvSpPr txBox="1">
            <a:spLocks/>
          </p:cNvSpPr>
          <p:nvPr/>
        </p:nvSpPr>
        <p:spPr>
          <a:xfrm>
            <a:off x="593558" y="4203032"/>
            <a:ext cx="6558325" cy="2289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 dirty="0">
              <a:solidFill>
                <a:srgbClr val="434343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26DBB1AB-B418-E8F5-F465-62ED1819BE7D}"/>
              </a:ext>
            </a:extLst>
          </p:cNvPr>
          <p:cNvSpPr txBox="1">
            <a:spLocks/>
          </p:cNvSpPr>
          <p:nvPr/>
        </p:nvSpPr>
        <p:spPr>
          <a:xfrm>
            <a:off x="156518" y="-144379"/>
            <a:ext cx="6355410" cy="1344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</a:rPr>
              <a:t>Wish list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FC117BF9-8378-5B7C-AD73-6B893721CD9E}"/>
              </a:ext>
            </a:extLst>
          </p:cNvPr>
          <p:cNvSpPr txBox="1">
            <a:spLocks/>
          </p:cNvSpPr>
          <p:nvPr/>
        </p:nvSpPr>
        <p:spPr>
          <a:xfrm>
            <a:off x="287738" y="2097533"/>
            <a:ext cx="5766278" cy="4311416"/>
          </a:xfrm>
          <a:prstGeom prst="rect">
            <a:avLst/>
          </a:prstGeom>
          <a:ln w="101600" cap="rnd">
            <a:noFill/>
            <a:bevel/>
          </a:ln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bg1"/>
                </a:solidFill>
              </a:rPr>
              <a:t>Annotations related to F entries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bg1"/>
                </a:solidFill>
              </a:rPr>
              <a:t>AF ID for authorities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bg1"/>
                </a:solidFill>
              </a:rPr>
              <a:t>Possibility to query other photo archives by </a:t>
            </a:r>
            <a:r>
              <a:rPr lang="en-GB" dirty="0">
                <a:solidFill>
                  <a:schemeClr val="bg1"/>
                </a:solidFill>
              </a:rPr>
              <a:t>negative number</a:t>
            </a:r>
            <a:r>
              <a:rPr lang="en-GB" b="0" dirty="0">
                <a:solidFill>
                  <a:schemeClr val="bg1"/>
                </a:solidFill>
              </a:rPr>
              <a:t> (or </a:t>
            </a:r>
            <a:r>
              <a:rPr lang="en-GB" dirty="0">
                <a:solidFill>
                  <a:schemeClr val="bg1"/>
                </a:solidFill>
              </a:rPr>
              <a:t>visual search</a:t>
            </a:r>
            <a:r>
              <a:rPr lang="en-GB" b="0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bg1"/>
                </a:solidFill>
              </a:rPr>
              <a:t>References and links to named entities in annotations, es.: </a:t>
            </a:r>
            <a:r>
              <a:rPr lang="en-GB" sz="200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Countess Marcello (nee </a:t>
            </a:r>
            <a:r>
              <a:rPr lang="en-GB" sz="2000" b="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Grimani</a:t>
            </a:r>
            <a:r>
              <a:rPr lang="en-GB" sz="200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 'Maria </a:t>
            </a:r>
            <a:r>
              <a:rPr lang="en-GB" sz="2000" b="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Grimani</a:t>
            </a:r>
            <a:r>
              <a:rPr lang="en-GB" sz="200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b="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Giustinian</a:t>
            </a:r>
            <a:r>
              <a:rPr lang="en-GB" sz="2000" b="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GB" b="0" dirty="0">
                <a:solidFill>
                  <a:schemeClr val="bg1"/>
                </a:solidFill>
              </a:rPr>
              <a:t> </a:t>
            </a:r>
            <a:r>
              <a:rPr lang="en-GB" b="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http://dati.san.beniculturali.it/SAN/complarc_GGASI_san.cat.complArch.52480</a:t>
            </a:r>
            <a:endParaRPr lang="en-GB" b="0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049B2D1-169E-D26D-7DB4-30D9FDD15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936" y="499966"/>
            <a:ext cx="5365594" cy="3668314"/>
          </a:xfrm>
          <a:prstGeom prst="rect">
            <a:avLst/>
          </a:prstGeom>
        </p:spPr>
      </p:pic>
      <p:pic>
        <p:nvPicPr>
          <p:cNvPr id="8" name="Immagine 7" descr="Immagine che contiene testo, schermata, Carattere, documento&#10;&#10;Descrizione generata automaticamente">
            <a:hlinkClick r:id="rId5"/>
            <a:extLst>
              <a:ext uri="{FF2B5EF4-FFF2-40B4-BE49-F238E27FC236}">
                <a16:creationId xmlns:a16="http://schemas.microsoft.com/office/drawing/2014/main" id="{334ABCA6-7757-1231-F8AB-36BE8B3484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787" y="4292265"/>
            <a:ext cx="5046470" cy="3499562"/>
          </a:xfrm>
          <a:prstGeom prst="rect">
            <a:avLst/>
          </a:prstGeom>
        </p:spPr>
      </p:pic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7081620F-486A-257F-E08D-CEB5AAF86A33}"/>
              </a:ext>
            </a:extLst>
          </p:cNvPr>
          <p:cNvSpPr txBox="1">
            <a:spLocks/>
          </p:cNvSpPr>
          <p:nvPr/>
        </p:nvSpPr>
        <p:spPr>
          <a:xfrm>
            <a:off x="9604736" y="3750965"/>
            <a:ext cx="2057875" cy="424262"/>
          </a:xfrm>
          <a:prstGeom prst="rect">
            <a:avLst/>
          </a:prstGeom>
          <a:ln w="101600" cap="rnd">
            <a:solidFill>
              <a:srgbClr val="FF0000"/>
            </a:solidFill>
            <a:bevel/>
          </a:ln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GB" b="0" dirty="0">
              <a:solidFill>
                <a:schemeClr val="bg1"/>
              </a:solidFill>
            </a:endParaRP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E8D039E2-187D-9A7F-FA9F-F94A66708850}"/>
              </a:ext>
            </a:extLst>
          </p:cNvPr>
          <p:cNvSpPr txBox="1">
            <a:spLocks/>
          </p:cNvSpPr>
          <p:nvPr/>
        </p:nvSpPr>
        <p:spPr>
          <a:xfrm>
            <a:off x="287738" y="952956"/>
            <a:ext cx="5808262" cy="1064628"/>
          </a:xfrm>
          <a:prstGeom prst="rect">
            <a:avLst/>
          </a:prstGeom>
          <a:ln w="101600" cap="rnd">
            <a:solidFill>
              <a:srgbClr val="FFC000"/>
            </a:solidFill>
            <a:beve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GB" sz="3200" dirty="0"/>
              <a:t>Photos, photographers and historical archival focus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F650ADA-B4C0-8AC3-E77A-6C29C650379F}"/>
              </a:ext>
            </a:extLst>
          </p:cNvPr>
          <p:cNvSpPr txBox="1"/>
          <p:nvPr/>
        </p:nvSpPr>
        <p:spPr>
          <a:xfrm>
            <a:off x="6368716" y="-78327"/>
            <a:ext cx="5823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Etienne </a:t>
            </a:r>
            <a:r>
              <a:rPr lang="fr-FR" sz="1400" dirty="0" err="1"/>
              <a:t>Neurdein</a:t>
            </a:r>
            <a:r>
              <a:rPr lang="fr-FR" sz="1400" dirty="0"/>
              <a:t>, </a:t>
            </a:r>
            <a:r>
              <a:rPr lang="fr-FR" sz="1400" i="1" dirty="0"/>
              <a:t>Alger : 271 : Intérieur Du Musée : Vue Panoramiques</a:t>
            </a:r>
            <a:r>
              <a:rPr lang="fr-FR" sz="1400" dirty="0"/>
              <a:t> (</a:t>
            </a:r>
            <a:r>
              <a:rPr lang="fr-FR" sz="1400" dirty="0" err="1"/>
              <a:t>Neurdein</a:t>
            </a:r>
            <a:r>
              <a:rPr lang="fr-FR" sz="1400" dirty="0"/>
              <a:t>, Etienne, 1845). </a:t>
            </a:r>
            <a:r>
              <a:rPr lang="it-IT" sz="1400" dirty="0" err="1"/>
              <a:t>sup</a:t>
            </a:r>
            <a:r>
              <a:rPr lang="it-IT" sz="1400" dirty="0"/>
              <a:t> 3149 – PA Algeria 012</a:t>
            </a:r>
            <a:endParaRPr lang="it-IT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2140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BB5A2FB5-3480-01C6-9ABA-B7B188F2109C}"/>
              </a:ext>
            </a:extLst>
          </p:cNvPr>
          <p:cNvSpPr/>
          <p:nvPr/>
        </p:nvSpPr>
        <p:spPr>
          <a:xfrm>
            <a:off x="5534526" y="-171450"/>
            <a:ext cx="6657474" cy="7029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magine 4" descr="Immagine che contiene testo, set&#10;&#10;Descrizione generata automaticamente">
            <a:extLst>
              <a:ext uri="{FF2B5EF4-FFF2-40B4-BE49-F238E27FC236}">
                <a16:creationId xmlns:a16="http://schemas.microsoft.com/office/drawing/2014/main" id="{AA8BB2F9-1F24-AC5F-DCD1-C394AC792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8880529" cy="6867499"/>
          </a:xfrm>
          <a:prstGeom prst="rect">
            <a:avLst/>
          </a:prstGeom>
          <a:solidFill>
            <a:schemeClr val="tx1">
              <a:alpha val="36000"/>
            </a:schemeClr>
          </a:solidFill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B54BEF2-DF5D-3400-B241-CF74EDDF3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073" y="2237873"/>
            <a:ext cx="3192378" cy="462012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b="1" i="0" u="none" strike="noStrike" baseline="0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r>
              <a:rPr lang="en-US" sz="4900" b="1" i="0" u="none" strike="noStrike" baseline="0" dirty="0">
                <a:solidFill>
                  <a:schemeClr val="bg1"/>
                </a:solidFill>
              </a:rPr>
              <a:t>Thank you</a:t>
            </a:r>
            <a:br>
              <a:rPr lang="en-US" b="1" i="0" u="none" strike="noStrike" baseline="0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8D32D8D0-8865-25EC-D6DE-415ABC3F90DC}"/>
              </a:ext>
            </a:extLst>
          </p:cNvPr>
          <p:cNvSpPr txBox="1">
            <a:spLocks/>
          </p:cNvSpPr>
          <p:nvPr/>
        </p:nvSpPr>
        <p:spPr>
          <a:xfrm>
            <a:off x="8999620" y="3208421"/>
            <a:ext cx="3192379" cy="3368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DE3895BE-0027-E05E-68D0-650C9A36392C}"/>
              </a:ext>
            </a:extLst>
          </p:cNvPr>
          <p:cNvSpPr txBox="1">
            <a:spLocks/>
          </p:cNvSpPr>
          <p:nvPr/>
        </p:nvSpPr>
        <p:spPr>
          <a:xfrm>
            <a:off x="8940069" y="4584306"/>
            <a:ext cx="3192378" cy="23025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>
                <a:solidFill>
                  <a:schemeClr val="bg1"/>
                </a:solidFill>
              </a:rPr>
              <a:t>and to:</a:t>
            </a:r>
          </a:p>
          <a:p>
            <a:r>
              <a:rPr lang="en-US" sz="3800" b="1" dirty="0">
                <a:solidFill>
                  <a:schemeClr val="bg1"/>
                </a:solidFill>
              </a:rPr>
              <a:t>Alma Mater Studiorum Università di Bologna</a:t>
            </a:r>
          </a:p>
          <a:p>
            <a:r>
              <a:rPr lang="en-GB" sz="2400" b="1" dirty="0">
                <a:solidFill>
                  <a:schemeClr val="bg1"/>
                </a:solidFill>
              </a:rPr>
              <a:t>Biblioteca delle Arti</a:t>
            </a:r>
            <a:br>
              <a:rPr lang="en-GB" sz="2400" b="1" dirty="0">
                <a:solidFill>
                  <a:schemeClr val="bg1"/>
                </a:solidFill>
              </a:rPr>
            </a:br>
            <a:r>
              <a:rPr lang="en-GB" sz="2400" b="1" dirty="0">
                <a:solidFill>
                  <a:schemeClr val="bg1"/>
                </a:solidFill>
              </a:rPr>
              <a:t>Federico </a:t>
            </a:r>
            <a:r>
              <a:rPr lang="en-GB" sz="2400" b="1" dirty="0" err="1">
                <a:solidFill>
                  <a:schemeClr val="bg1"/>
                </a:solidFill>
              </a:rPr>
              <a:t>Zeri</a:t>
            </a:r>
            <a:r>
              <a:rPr lang="en-GB" sz="2400" b="1" dirty="0">
                <a:solidFill>
                  <a:schemeClr val="bg1"/>
                </a:solidFill>
              </a:rPr>
              <a:t> Foundation</a:t>
            </a:r>
          </a:p>
          <a:p>
            <a:r>
              <a:rPr lang="en-GB" sz="2400" b="1" dirty="0" err="1">
                <a:solidFill>
                  <a:schemeClr val="bg1"/>
                </a:solidFill>
              </a:rPr>
              <a:t>Archivio</a:t>
            </a:r>
            <a:r>
              <a:rPr lang="en-GB" sz="2400" b="1" dirty="0">
                <a:solidFill>
                  <a:schemeClr val="bg1"/>
                </a:solidFill>
              </a:rPr>
              <a:t> </a:t>
            </a:r>
            <a:r>
              <a:rPr lang="en-GB" sz="2400" b="1" dirty="0" err="1">
                <a:solidFill>
                  <a:schemeClr val="bg1"/>
                </a:solidFill>
              </a:rPr>
              <a:t>Storico</a:t>
            </a:r>
            <a:r>
              <a:rPr lang="en-GB" sz="2400" b="1" dirty="0">
                <a:solidFill>
                  <a:schemeClr val="bg1"/>
                </a:solidFill>
              </a:rPr>
              <a:t> </a:t>
            </a:r>
          </a:p>
          <a:p>
            <a:r>
              <a:rPr lang="en-GB" sz="2400" b="1" dirty="0">
                <a:solidFill>
                  <a:schemeClr val="bg1"/>
                </a:solidFill>
              </a:rPr>
              <a:t>AlmaDL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64E1B0A-9051-61B0-B769-CEB0FEBC1FF3}"/>
              </a:ext>
            </a:extLst>
          </p:cNvPr>
          <p:cNvSpPr txBox="1"/>
          <p:nvPr/>
        </p:nvSpPr>
        <p:spPr>
          <a:xfrm>
            <a:off x="8880528" y="-78929"/>
            <a:ext cx="331147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Anonimo &lt;1855-1920&gt;. 1890. </a:t>
            </a:r>
            <a:r>
              <a:rPr lang="it-IT" sz="1400" i="1" dirty="0">
                <a:solidFill>
                  <a:schemeClr val="bg1"/>
                </a:solidFill>
              </a:rPr>
              <a:t>[Sfinge Arcaica in Marmo Pentelico Proveniente Da Spata, Sfinge Arcaica in Marmo Pario Trovata Nel Pireo, Testa Arcaica in Marmo Pentelico e Disco Di Marmo Pario Trovato Sul Pireo : Museo Archeologico Nazionale : Atene</a:t>
            </a:r>
            <a:r>
              <a:rPr lang="it-IT" sz="1400" dirty="0">
                <a:solidFill>
                  <a:schemeClr val="bg1"/>
                </a:solidFill>
              </a:rPr>
              <a:t>.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it-IT" sz="1400" dirty="0" err="1">
                <a:solidFill>
                  <a:schemeClr val="bg1"/>
                </a:solidFill>
              </a:rPr>
              <a:t>sup</a:t>
            </a:r>
            <a:r>
              <a:rPr lang="it-IT" sz="1400" dirty="0">
                <a:solidFill>
                  <a:schemeClr val="bg1"/>
                </a:solidFill>
              </a:rPr>
              <a:t> 2832 – PA Grecia III   051 </a:t>
            </a:r>
            <a:endParaRPr lang="fr-FR" sz="1400" dirty="0">
              <a:solidFill>
                <a:schemeClr val="bg1"/>
              </a:solidFill>
              <a:effectLst/>
            </a:endParaRPr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986F5C6C-1E00-FF6D-D28C-CD79F7848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1594"/>
            <a:ext cx="8880524" cy="4224103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7E1AD806-CA7E-D2A0-64AF-2096515ED9D8}"/>
              </a:ext>
            </a:extLst>
          </p:cNvPr>
          <p:cNvSpPr txBox="1">
            <a:spLocks/>
          </p:cNvSpPr>
          <p:nvPr/>
        </p:nvSpPr>
        <p:spPr>
          <a:xfrm>
            <a:off x="0" y="2090015"/>
            <a:ext cx="8880524" cy="601579"/>
          </a:xfrm>
          <a:prstGeom prst="rect">
            <a:avLst/>
          </a:prstGeom>
          <a:solidFill>
            <a:schemeClr val="tx1">
              <a:alpha val="79000"/>
            </a:schemeClr>
          </a:solidFill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Keep on looking for…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0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1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941AA11-F3BC-B514-8A92-CE3F16E1F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7859"/>
            <a:ext cx="9832848" cy="4234099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4E40D67-6DD7-82DE-52A3-193BC0503D7D}"/>
              </a:ext>
            </a:extLst>
          </p:cNvPr>
          <p:cNvSpPr txBox="1">
            <a:spLocks/>
          </p:cNvSpPr>
          <p:nvPr/>
        </p:nvSpPr>
        <p:spPr>
          <a:xfrm>
            <a:off x="10020300" y="972567"/>
            <a:ext cx="2043363" cy="4234099"/>
          </a:xfrm>
          <a:prstGeom prst="rect">
            <a:avLst/>
          </a:prstGeom>
          <a:ln w="47625">
            <a:solidFill>
              <a:srgbClr val="FF0066"/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Disclaimer: </a:t>
            </a:r>
          </a:p>
          <a:p>
            <a:pPr marL="0" indent="0">
              <a:buNone/>
            </a:pPr>
            <a:r>
              <a:rPr lang="en-GB" sz="2000" dirty="0"/>
              <a:t>All the images are shown for </a:t>
            </a:r>
            <a:r>
              <a:rPr lang="en-GB" sz="2000" b="1" dirty="0"/>
              <a:t>illustrative and didactical purposes only</a:t>
            </a:r>
            <a:r>
              <a:rPr lang="en-GB" sz="2000" dirty="0"/>
              <a:t>. </a:t>
            </a:r>
          </a:p>
          <a:p>
            <a:pPr marL="0" indent="0">
              <a:buNone/>
            </a:pPr>
            <a:r>
              <a:rPr lang="en-GB" sz="2000" dirty="0"/>
              <a:t>Images: </a:t>
            </a:r>
            <a:r>
              <a:rPr lang="en-GB" sz="2000" b="1" dirty="0"/>
              <a:t>CC-BY-NC</a:t>
            </a:r>
            <a:r>
              <a:rPr lang="en-GB" sz="2000" dirty="0"/>
              <a:t> credits to Biblioteca delle Arti. Sezione di Arti visive "I. B. Supino". Alma Mater Studiorum Università di Bologna</a:t>
            </a:r>
          </a:p>
          <a:p>
            <a:pPr marL="0" indent="0">
              <a:buNone/>
            </a:pPr>
            <a:r>
              <a:rPr lang="en-GB" sz="2000" dirty="0"/>
              <a:t>OA and F entries: </a:t>
            </a:r>
            <a:r>
              <a:rPr lang="en-GB" sz="2000" b="1" dirty="0"/>
              <a:t>CC-BY-NC</a:t>
            </a:r>
            <a:r>
              <a:rPr lang="en-GB" sz="2000" dirty="0"/>
              <a:t> credits to Fondazione "Federico </a:t>
            </a:r>
            <a:r>
              <a:rPr lang="en-GB" sz="2000" dirty="0" err="1"/>
              <a:t>Zeri</a:t>
            </a:r>
            <a:r>
              <a:rPr lang="en-GB" sz="2000" dirty="0"/>
              <a:t>"</a:t>
            </a:r>
            <a:endParaRPr lang="en-US" sz="2000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12B58148-C77F-75FA-43C7-405A424EC21B}"/>
              </a:ext>
            </a:extLst>
          </p:cNvPr>
          <p:cNvSpPr txBox="1">
            <a:spLocks/>
          </p:cNvSpPr>
          <p:nvPr/>
        </p:nvSpPr>
        <p:spPr>
          <a:xfrm>
            <a:off x="133350" y="5638800"/>
            <a:ext cx="11930313" cy="1041862"/>
          </a:xfrm>
          <a:prstGeom prst="rect">
            <a:avLst/>
          </a:prstGeom>
          <a:ln w="47625">
            <a:solidFill>
              <a:srgbClr val="FF0066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000" b="1" dirty="0"/>
              <a:t>Website: </a:t>
            </a:r>
            <a:r>
              <a:rPr lang="en-GB" sz="2000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https://enri-ca.github.io/EPDS_EZ</a:t>
            </a:r>
            <a:endParaRPr lang="en-GB" sz="2000" b="1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sz="2000" b="1" dirty="0" err="1"/>
              <a:t>Github</a:t>
            </a:r>
            <a:r>
              <a:rPr lang="en-GB" sz="2000" b="1" dirty="0"/>
              <a:t> repository: </a:t>
            </a:r>
            <a:r>
              <a:rPr lang="en-GB" sz="2000" b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https://github.com/enri-ca/EPDS_EZ</a:t>
            </a:r>
            <a:r>
              <a:rPr lang="en-GB" sz="2000" b="1" dirty="0"/>
              <a:t>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sz="2000" b="1" dirty="0"/>
              <a:t>Jupiter Notebook </a:t>
            </a:r>
            <a:r>
              <a:rPr lang="en-GB" sz="2000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https://github.com/enri-ca/EPDS_EZ/blob/main/EPDS_EZ.ipynb</a:t>
            </a:r>
            <a:endParaRPr lang="en-US" sz="2000" b="1" dirty="0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D8ED7851-43E7-47D2-0005-92F164DA9D82}"/>
              </a:ext>
            </a:extLst>
          </p:cNvPr>
          <p:cNvSpPr txBox="1">
            <a:spLocks/>
          </p:cNvSpPr>
          <p:nvPr/>
        </p:nvSpPr>
        <p:spPr>
          <a:xfrm>
            <a:off x="156518" y="-144379"/>
            <a:ext cx="5221266" cy="1344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/>
              <a:t>Website project</a:t>
            </a:r>
          </a:p>
        </p:txBody>
      </p:sp>
    </p:spTree>
    <p:extLst>
      <p:ext uri="{BB962C8B-B14F-4D97-AF65-F5344CB8AC3E}">
        <p14:creationId xmlns:p14="http://schemas.microsoft.com/office/powerpoint/2010/main" val="3966119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54BEF2-DF5D-3400-B241-CF74EDDF3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GB" b="1" dirty="0">
                <a:latin typeface="Inconsolata-Bold"/>
              </a:rPr>
              <a:t>About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B090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C0AE8A3-4647-1614-9F54-96BE154D17E5}"/>
              </a:ext>
            </a:extLst>
          </p:cNvPr>
          <p:cNvSpPr txBox="1"/>
          <p:nvPr/>
        </p:nvSpPr>
        <p:spPr>
          <a:xfrm>
            <a:off x="4644326" y="15074"/>
            <a:ext cx="7547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effectLst/>
              </a:rPr>
              <a:t>Anonimo &lt;1855-1920&gt;. 1877. </a:t>
            </a:r>
            <a:r>
              <a:rPr lang="it-IT" sz="1400" i="1" dirty="0">
                <a:effectLst/>
              </a:rPr>
              <a:t>[Ermes Di </a:t>
            </a:r>
            <a:r>
              <a:rPr lang="it-IT" sz="1400" i="1" dirty="0" err="1">
                <a:effectLst/>
              </a:rPr>
              <a:t>Praxiteles</a:t>
            </a:r>
            <a:r>
              <a:rPr lang="it-IT" sz="1400" i="1" dirty="0">
                <a:effectLst/>
              </a:rPr>
              <a:t> : Museo Archeologico : Olimpia</a:t>
            </a:r>
            <a:r>
              <a:rPr lang="it-IT" sz="1400" dirty="0"/>
              <a:t>. </a:t>
            </a:r>
            <a:r>
              <a:rPr lang="it-IT" sz="1400" dirty="0" err="1"/>
              <a:t>sup</a:t>
            </a:r>
            <a:r>
              <a:rPr lang="it-IT" sz="1400" dirty="0"/>
              <a:t> 2581 - PA Grecia II 040</a:t>
            </a:r>
            <a:endParaRPr lang="it-IT" sz="1400" dirty="0">
              <a:effectLst/>
            </a:endParaRPr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3A50BC7B-1A4E-6506-F0C0-2E94CDDAC404}"/>
              </a:ext>
            </a:extLst>
          </p:cNvPr>
          <p:cNvSpPr txBox="1">
            <a:spLocks/>
          </p:cNvSpPr>
          <p:nvPr/>
        </p:nvSpPr>
        <p:spPr>
          <a:xfrm>
            <a:off x="4965431" y="2438400"/>
            <a:ext cx="6586489" cy="4138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The </a:t>
            </a:r>
            <a:r>
              <a:rPr lang="en-US" sz="2200" b="1" dirty="0" err="1"/>
              <a:t>Partizione</a:t>
            </a:r>
            <a:r>
              <a:rPr lang="en-US" sz="2200" b="1" dirty="0"/>
              <a:t> Antica </a:t>
            </a:r>
            <a:r>
              <a:rPr lang="en-US" sz="2200" dirty="0"/>
              <a:t>is a series counting about 3000 photographs of the </a:t>
            </a:r>
            <a:r>
              <a:rPr lang="en-US" sz="2200" b="1" dirty="0" err="1"/>
              <a:t>Fondo</a:t>
            </a:r>
            <a:r>
              <a:rPr lang="en-US" sz="2200" b="1" dirty="0"/>
              <a:t> Supino art photo archive </a:t>
            </a:r>
            <a:r>
              <a:rPr lang="en-US" sz="2200" dirty="0"/>
              <a:t>belonging to the </a:t>
            </a:r>
            <a:r>
              <a:rPr lang="en-US" sz="2200" b="1" dirty="0"/>
              <a:t>Biblioteca delle Arti </a:t>
            </a:r>
            <a:r>
              <a:rPr lang="en-US" sz="2200" dirty="0"/>
              <a:t>(Università di Bologna)</a:t>
            </a:r>
          </a:p>
          <a:p>
            <a:r>
              <a:rPr lang="en-US" sz="2200" dirty="0"/>
              <a:t>The photographs often carry on the verso side, </a:t>
            </a:r>
            <a:r>
              <a:rPr lang="en-US" sz="2200" b="1" dirty="0"/>
              <a:t>handwritten annotations </a:t>
            </a:r>
            <a:r>
              <a:rPr lang="en-US" sz="2200" dirty="0"/>
              <a:t>in English from the same hand</a:t>
            </a:r>
          </a:p>
          <a:p>
            <a:r>
              <a:rPr lang="en-US" sz="2200" dirty="0"/>
              <a:t>The photos have been described according to </a:t>
            </a:r>
            <a:r>
              <a:rPr lang="en-US" sz="2200" b="1" dirty="0" err="1"/>
              <a:t>scheda</a:t>
            </a:r>
            <a:r>
              <a:rPr lang="en-US" sz="2200" b="1" dirty="0"/>
              <a:t> F </a:t>
            </a:r>
            <a:r>
              <a:rPr lang="en-US" sz="2200" dirty="0"/>
              <a:t>and </a:t>
            </a:r>
            <a:r>
              <a:rPr lang="en-US" sz="2200" b="1" dirty="0"/>
              <a:t>OA models</a:t>
            </a:r>
            <a:r>
              <a:rPr lang="en-US" sz="2200" dirty="0"/>
              <a:t>: the metadata and the digitalization of the photos are accessible from the </a:t>
            </a:r>
            <a:r>
              <a:rPr lang="en-US" sz="2200" b="1" dirty="0" err="1"/>
              <a:t>Zeri</a:t>
            </a:r>
            <a:r>
              <a:rPr lang="en-US" sz="2200" b="1" dirty="0"/>
              <a:t> </a:t>
            </a:r>
            <a:r>
              <a:rPr lang="en-US" sz="2200" b="1" dirty="0" err="1"/>
              <a:t>Fundation</a:t>
            </a:r>
            <a:r>
              <a:rPr lang="en-US" sz="2200" b="1" dirty="0"/>
              <a:t> catalogue</a:t>
            </a:r>
          </a:p>
          <a:p>
            <a:r>
              <a:rPr lang="en-US" sz="2200" dirty="0"/>
              <a:t>Annotations are partially transcribed in OA entries</a:t>
            </a:r>
          </a:p>
          <a:p>
            <a:r>
              <a:rPr lang="en-US" sz="2200" dirty="0"/>
              <a:t>The series has been quite well </a:t>
            </a:r>
            <a:r>
              <a:rPr lang="en-US" sz="2200" b="1" dirty="0"/>
              <a:t>studied and treated </a:t>
            </a:r>
            <a:r>
              <a:rPr lang="en-US" sz="2200" dirty="0"/>
              <a:t>in the past</a:t>
            </a:r>
          </a:p>
          <a:p>
            <a:endParaRPr lang="en-US" sz="2000" dirty="0"/>
          </a:p>
          <a:p>
            <a:r>
              <a:rPr lang="en-US" sz="3000" b="1" dirty="0"/>
              <a:t>But the original collector identity remains unknown</a:t>
            </a:r>
            <a:endParaRPr lang="en-US" sz="3000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711F18FE-0C79-E5C2-087B-559390C46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865"/>
            <a:ext cx="4644737" cy="2681630"/>
          </a:xfrm>
          <a:prstGeom prst="rect">
            <a:avLst/>
          </a:prstGeom>
        </p:spPr>
      </p:pic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2DA837C5-12CE-532F-3086-710C44B54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18286"/>
            <a:ext cx="4635571" cy="1448616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D868BE6B-484A-A7F6-346A-CBC302E7C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22107"/>
            <a:ext cx="4644326" cy="1755156"/>
          </a:xfrm>
          <a:prstGeom prst="rect">
            <a:avLst/>
          </a:prstGeom>
        </p:spPr>
      </p:pic>
      <p:pic>
        <p:nvPicPr>
          <p:cNvPr id="15" name="Immagine 14" descr="Immagine che contiene testo, posando, pietra, cornice&#10;&#10;Descrizione generata automaticamente">
            <a:extLst>
              <a:ext uri="{FF2B5EF4-FFF2-40B4-BE49-F238E27FC236}">
                <a16:creationId xmlns:a16="http://schemas.microsoft.com/office/drawing/2014/main" id="{B99DC346-B3B8-B255-8F8F-A4B03F07303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5"/>
          <a:stretch/>
        </p:blipFill>
        <p:spPr>
          <a:xfrm>
            <a:off x="-1" y="-15064"/>
            <a:ext cx="463557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7575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54BEF2-DF5D-3400-B241-CF74EDDF3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GB" b="1" dirty="0">
                <a:latin typeface="Inconsolata-Bold"/>
              </a:rPr>
              <a:t>The </a:t>
            </a:r>
            <a:r>
              <a:rPr lang="en-GB" b="1" i="0" u="none" strike="noStrike" baseline="0" dirty="0">
                <a:latin typeface="Inconsolata-Bold"/>
              </a:rPr>
              <a:t>question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E8766F-30E2-05C9-34E9-62D891EC1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6000" b="1" i="0" u="none" strike="noStrike" baseline="0" dirty="0"/>
              <a:t>Who is the art historian creating the “</a:t>
            </a:r>
            <a:r>
              <a:rPr lang="en-GB" sz="6000" b="1" i="0" u="none" strike="noStrike" baseline="0" dirty="0" err="1"/>
              <a:t>Partizione</a:t>
            </a:r>
            <a:r>
              <a:rPr lang="en-GB" sz="6000" b="1" i="0" u="none" strike="noStrike" baseline="0" dirty="0"/>
              <a:t> Antica”?</a:t>
            </a:r>
          </a:p>
        </p:txBody>
      </p:sp>
      <p:pic>
        <p:nvPicPr>
          <p:cNvPr id="5" name="Immagine 4" descr="Immagine che contiene testo, vecchio, persona, inpiedi&#10;&#10;Descrizione generata automaticamente">
            <a:extLst>
              <a:ext uri="{FF2B5EF4-FFF2-40B4-BE49-F238E27FC236}">
                <a16:creationId xmlns:a16="http://schemas.microsoft.com/office/drawing/2014/main" id="{5A2929DC-1829-7AE1-255D-56B2A04C57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" r="838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B090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82D51DA-D2AE-1B7F-E826-C882ACF0F285}"/>
              </a:ext>
            </a:extLst>
          </p:cNvPr>
          <p:cNvSpPr txBox="1"/>
          <p:nvPr/>
        </p:nvSpPr>
        <p:spPr>
          <a:xfrm>
            <a:off x="4644326" y="15074"/>
            <a:ext cx="7547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Anonimo &lt;1854-1916&gt;. 1876. </a:t>
            </a:r>
            <a:r>
              <a:rPr lang="it-IT" sz="1400" i="1" dirty="0"/>
              <a:t>Roma : Museo Vaticano : Venere Di Cnido (Copia Antica Della Venere Di </a:t>
            </a:r>
            <a:r>
              <a:rPr lang="it-IT" sz="1400" i="1" dirty="0" err="1"/>
              <a:t>Praxitele</a:t>
            </a:r>
            <a:r>
              <a:rPr lang="it-IT" sz="1400" i="1" dirty="0"/>
              <a:t>)</a:t>
            </a:r>
            <a:r>
              <a:rPr lang="it-IT" sz="1400" dirty="0"/>
              <a:t>. Alinari &lt;Fratelli Alinari&gt;. </a:t>
            </a:r>
            <a:r>
              <a:rPr lang="it-IT" sz="1400" dirty="0" err="1"/>
              <a:t>sup</a:t>
            </a:r>
            <a:r>
              <a:rPr lang="it-IT" sz="1400" dirty="0"/>
              <a:t> 733 - PA Roma II 063 </a:t>
            </a:r>
            <a:endParaRPr lang="it-IT" sz="1400" dirty="0">
              <a:effectLst/>
            </a:endParaRP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5FDD8E19-E070-2747-9D3C-3917A09A3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81" y="3509270"/>
            <a:ext cx="4669372" cy="334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9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2B2FADF3-66DA-40F4-9077-C04E8C78F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5343" y="2588219"/>
            <a:ext cx="1038461" cy="1813846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B54BEF2-DF5D-3400-B241-CF74EDDF3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7058427" cy="1286160"/>
          </a:xfrm>
        </p:spPr>
        <p:txBody>
          <a:bodyPr anchor="b">
            <a:normAutofit/>
          </a:bodyPr>
          <a:lstStyle/>
          <a:p>
            <a:r>
              <a:rPr lang="en-GB" b="1" dirty="0">
                <a:latin typeface="Inconsolata-Bold"/>
              </a:rPr>
              <a:t>The Data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B090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B35860-BB9E-EA87-49EC-D8F4371C8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6360" y="2588220"/>
            <a:ext cx="6510528" cy="1813845"/>
          </a:xfrm>
          <a:ln w="101600" cap="rnd">
            <a:solidFill>
              <a:schemeClr val="bg1">
                <a:lumMod val="50000"/>
              </a:schemeClr>
            </a:solidFill>
            <a:beve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rgbClr val="434343"/>
                </a:solidFill>
              </a:rPr>
              <a:t>Structured metadata:</a:t>
            </a:r>
          </a:p>
          <a:p>
            <a:pPr marL="0" indent="0">
              <a:buNone/>
            </a:pPr>
            <a:r>
              <a:rPr lang="en-GB" sz="2400" b="1" dirty="0">
                <a:solidFill>
                  <a:srgbClr val="434343"/>
                </a:solidFill>
              </a:rPr>
              <a:t>- 3.232 F entries</a:t>
            </a:r>
          </a:p>
          <a:p>
            <a:pPr marL="0" indent="0">
              <a:buNone/>
            </a:pPr>
            <a:r>
              <a:rPr lang="en-GB" sz="2400" b="1" dirty="0">
                <a:solidFill>
                  <a:srgbClr val="434343"/>
                </a:solidFill>
              </a:rPr>
              <a:t>- 2.634 OA entries</a:t>
            </a:r>
          </a:p>
          <a:p>
            <a:pPr marL="0" indent="0">
              <a:buNone/>
            </a:pPr>
            <a:r>
              <a:rPr lang="en-GB" sz="2400" b="1" dirty="0">
                <a:solidFill>
                  <a:srgbClr val="434343"/>
                </a:solidFill>
              </a:rPr>
              <a:t>XML format from </a:t>
            </a:r>
            <a:r>
              <a:rPr lang="en-GB" sz="2400" b="1" dirty="0" err="1">
                <a:solidFill>
                  <a:srgbClr val="434343"/>
                </a:solidFill>
              </a:rPr>
              <a:t>Zeri</a:t>
            </a:r>
            <a:r>
              <a:rPr lang="en-GB" sz="2400" b="1" dirty="0">
                <a:solidFill>
                  <a:srgbClr val="434343"/>
                </a:solidFill>
              </a:rPr>
              <a:t> catalogue</a:t>
            </a:r>
            <a:endParaRPr lang="en-GB" sz="2400" dirty="0">
              <a:solidFill>
                <a:srgbClr val="434343"/>
              </a:solidFill>
            </a:endParaRP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1789C553-FCEF-A49B-B375-68BBFF038AA2}"/>
              </a:ext>
            </a:extLst>
          </p:cNvPr>
          <p:cNvSpPr txBox="1">
            <a:spLocks/>
          </p:cNvSpPr>
          <p:nvPr/>
        </p:nvSpPr>
        <p:spPr>
          <a:xfrm>
            <a:off x="5166359" y="5418937"/>
            <a:ext cx="6510529" cy="1233596"/>
          </a:xfrm>
          <a:prstGeom prst="rect">
            <a:avLst/>
          </a:prstGeom>
          <a:ln w="101600" cap="rnd">
            <a:solidFill>
              <a:schemeClr val="bg1">
                <a:lumMod val="65000"/>
              </a:schemeClr>
            </a:solidFill>
            <a:beve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>
                <a:solidFill>
                  <a:srgbClr val="434343"/>
                </a:solidFill>
              </a:rPr>
              <a:t>Unstructured data (free texts):</a:t>
            </a:r>
          </a:p>
          <a:p>
            <a:pPr marL="0" indent="0">
              <a:buNone/>
            </a:pPr>
            <a:r>
              <a:rPr lang="en-GB" sz="2400" b="1" dirty="0">
                <a:solidFill>
                  <a:srgbClr val="434343"/>
                </a:solidFill>
              </a:rPr>
              <a:t>- 1.838  free texts</a:t>
            </a:r>
          </a:p>
          <a:p>
            <a:pPr marL="0" indent="0">
              <a:buNone/>
            </a:pPr>
            <a:r>
              <a:rPr lang="en-GB" sz="2400" b="1" dirty="0">
                <a:solidFill>
                  <a:srgbClr val="434343"/>
                </a:solidFill>
              </a:rPr>
              <a:t>transcribed annotations in OSS field of OA entries</a:t>
            </a:r>
            <a:endParaRPr lang="en-GB" sz="2400" dirty="0">
              <a:solidFill>
                <a:srgbClr val="434343"/>
              </a:solidFill>
            </a:endParaRPr>
          </a:p>
        </p:txBody>
      </p:sp>
      <p:pic>
        <p:nvPicPr>
          <p:cNvPr id="11" name="Immagine 10" descr="Immagine che contiene testo, libro&#10;&#10;Descrizione generata automaticamente">
            <a:extLst>
              <a:ext uri="{FF2B5EF4-FFF2-40B4-BE49-F238E27FC236}">
                <a16:creationId xmlns:a16="http://schemas.microsoft.com/office/drawing/2014/main" id="{ADB71558-5769-6692-0996-788B6FB3CD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9071" y="0"/>
            <a:ext cx="5223361" cy="6858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D21CB27-1FE7-E529-7967-F0CAE64A4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10" y="1605043"/>
            <a:ext cx="4287665" cy="2797022"/>
          </a:xfrm>
          <a:prstGeom prst="rect">
            <a:avLst/>
          </a:prstGeom>
          <a:ln w="101600" cap="rnd">
            <a:solidFill>
              <a:schemeClr val="bg1">
                <a:lumMod val="50000"/>
              </a:schemeClr>
            </a:solidFill>
            <a:bevel/>
          </a:ln>
        </p:spPr>
      </p:pic>
      <p:pic>
        <p:nvPicPr>
          <p:cNvPr id="7" name="Immagine 6" descr="Immagine che contiene testo, lettera, calligrafia, documento&#10;&#10;Descrizione generata automaticamente">
            <a:extLst>
              <a:ext uri="{FF2B5EF4-FFF2-40B4-BE49-F238E27FC236}">
                <a16:creationId xmlns:a16="http://schemas.microsoft.com/office/drawing/2014/main" id="{85A1A0BA-E6D4-866E-4269-00CB336A2A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2" y="5418937"/>
            <a:ext cx="4448678" cy="1221519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F73E2025-9325-00F1-B3E1-743C0FBA0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520" y="4796589"/>
            <a:ext cx="4580913" cy="2061411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66332FA-B98B-96C2-7D5E-0F814B8720B2}"/>
              </a:ext>
            </a:extLst>
          </p:cNvPr>
          <p:cNvSpPr txBox="1"/>
          <p:nvPr/>
        </p:nvSpPr>
        <p:spPr>
          <a:xfrm>
            <a:off x="4573456" y="44617"/>
            <a:ext cx="7618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Giraudon, Auguste. 1877. Art Grec : Frise Provenant Du Parthénon, Détail (Louvre). Giraudon, Auguste. sup 2225 – PA Francia 077</a:t>
            </a:r>
            <a:endParaRPr lang="it-IT" sz="1400" dirty="0">
              <a:effectLst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43C2F83-472A-8C49-3207-0EAD764698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11" y="4904313"/>
            <a:ext cx="4287664" cy="1736143"/>
          </a:xfrm>
          <a:prstGeom prst="rect">
            <a:avLst/>
          </a:prstGeom>
          <a:ln w="101600" cap="rnd">
            <a:solidFill>
              <a:schemeClr val="bg1">
                <a:lumMod val="65000"/>
              </a:schemeClr>
            </a:solidFill>
            <a:bevel/>
          </a:ln>
        </p:spPr>
      </p:pic>
    </p:spTree>
    <p:extLst>
      <p:ext uri="{BB962C8B-B14F-4D97-AF65-F5344CB8AC3E}">
        <p14:creationId xmlns:p14="http://schemas.microsoft.com/office/powerpoint/2010/main" val="85747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D1882B33-4F0F-2C02-2A5D-17B095AF08B3}"/>
              </a:ext>
            </a:extLst>
          </p:cNvPr>
          <p:cNvSpPr/>
          <p:nvPr/>
        </p:nvSpPr>
        <p:spPr>
          <a:xfrm>
            <a:off x="-189609" y="-144379"/>
            <a:ext cx="6558325" cy="71387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DB6973E5-7849-22F9-61C4-5276DFB5F19E}"/>
              </a:ext>
            </a:extLst>
          </p:cNvPr>
          <p:cNvSpPr txBox="1">
            <a:spLocks/>
          </p:cNvSpPr>
          <p:nvPr/>
        </p:nvSpPr>
        <p:spPr>
          <a:xfrm>
            <a:off x="593558" y="4203032"/>
            <a:ext cx="6558325" cy="2289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 dirty="0">
              <a:solidFill>
                <a:srgbClr val="434343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26DBB1AB-B418-E8F5-F465-62ED1819BE7D}"/>
              </a:ext>
            </a:extLst>
          </p:cNvPr>
          <p:cNvSpPr txBox="1">
            <a:spLocks/>
          </p:cNvSpPr>
          <p:nvPr/>
        </p:nvSpPr>
        <p:spPr>
          <a:xfrm>
            <a:off x="156518" y="-144379"/>
            <a:ext cx="5221266" cy="1344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>
                <a:solidFill>
                  <a:schemeClr val="bg1"/>
                </a:solidFill>
              </a:rPr>
              <a:t>Data </a:t>
            </a:r>
            <a:r>
              <a:rPr lang="it-IT" sz="4000" b="1" dirty="0" err="1">
                <a:solidFill>
                  <a:schemeClr val="bg1"/>
                </a:solidFill>
              </a:rPr>
              <a:t>preparation</a:t>
            </a:r>
            <a:endParaRPr lang="it-IT" sz="4000" b="1" dirty="0">
              <a:solidFill>
                <a:schemeClr val="bg1"/>
              </a:solidFill>
            </a:endParaRP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346C0EE5-ABB5-34FD-1EBA-6BD82D0754F7}"/>
              </a:ext>
            </a:extLst>
          </p:cNvPr>
          <p:cNvSpPr txBox="1">
            <a:spLocks/>
          </p:cNvSpPr>
          <p:nvPr/>
        </p:nvSpPr>
        <p:spPr>
          <a:xfrm>
            <a:off x="6655139" y="815344"/>
            <a:ext cx="5323609" cy="2306703"/>
          </a:xfrm>
          <a:prstGeom prst="rect">
            <a:avLst/>
          </a:prstGeom>
          <a:ln w="101600" cap="rnd">
            <a:solidFill>
              <a:schemeClr val="accent6">
                <a:lumMod val="40000"/>
                <a:lumOff val="60000"/>
              </a:schemeClr>
            </a:solidFill>
            <a:bevel/>
          </a:ln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dirty="0"/>
              <a:t>STEPS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creation of unique xml files for all the F and OA entries extracted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extraction of relevant information for the project from nested xml structure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FC117BF9-8378-5B7C-AD73-6B893721CD9E}"/>
              </a:ext>
            </a:extLst>
          </p:cNvPr>
          <p:cNvSpPr txBox="1">
            <a:spLocks/>
          </p:cNvSpPr>
          <p:nvPr/>
        </p:nvSpPr>
        <p:spPr>
          <a:xfrm>
            <a:off x="356462" y="1394846"/>
            <a:ext cx="5766278" cy="1727201"/>
          </a:xfrm>
          <a:prstGeom prst="rect">
            <a:avLst/>
          </a:prstGeom>
          <a:ln w="101600" cap="rnd">
            <a:solidFill>
              <a:srgbClr val="FFC000"/>
            </a:solidFill>
            <a:bevel/>
          </a:ln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b="0" dirty="0">
                <a:solidFill>
                  <a:schemeClr val="bg1"/>
                </a:solidFill>
              </a:rPr>
              <a:t>ISSUES/DESIDERATA: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bg1"/>
                </a:solidFill>
              </a:rPr>
              <a:t>Data </a:t>
            </a:r>
            <a:r>
              <a:rPr lang="en-GB" dirty="0">
                <a:solidFill>
                  <a:schemeClr val="bg1"/>
                </a:solidFill>
              </a:rPr>
              <a:t>extraction to be required</a:t>
            </a:r>
            <a:r>
              <a:rPr lang="en-GB" b="0" dirty="0">
                <a:solidFill>
                  <a:schemeClr val="bg1"/>
                </a:solidFill>
              </a:rPr>
              <a:t> (closed </a:t>
            </a:r>
            <a:r>
              <a:rPr lang="en-GB" b="0" dirty="0" err="1">
                <a:solidFill>
                  <a:schemeClr val="bg1"/>
                </a:solidFill>
              </a:rPr>
              <a:t>db</a:t>
            </a:r>
            <a:r>
              <a:rPr lang="en-GB" b="0" dirty="0">
                <a:solidFill>
                  <a:schemeClr val="bg1"/>
                </a:solidFill>
              </a:rPr>
              <a:t>) VS dynamic queries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499950A-D72A-84B0-DF5E-D5D6695EEAA7}"/>
              </a:ext>
            </a:extLst>
          </p:cNvPr>
          <p:cNvSpPr txBox="1">
            <a:spLocks/>
          </p:cNvSpPr>
          <p:nvPr/>
        </p:nvSpPr>
        <p:spPr>
          <a:xfrm>
            <a:off x="329722" y="3424989"/>
            <a:ext cx="5766278" cy="3067886"/>
          </a:xfrm>
          <a:prstGeom prst="rect">
            <a:avLst/>
          </a:prstGeom>
          <a:ln w="101600" cap="rnd">
            <a:solidFill>
              <a:srgbClr val="FFC000"/>
            </a:solidFill>
            <a:bevel/>
          </a:ln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bg1"/>
                </a:solidFill>
              </a:rPr>
              <a:t>Different Focus </a:t>
            </a:r>
            <a:r>
              <a:rPr lang="en-GB" dirty="0">
                <a:solidFill>
                  <a:schemeClr val="bg1"/>
                </a:solidFill>
              </a:rPr>
              <a:t>working on photographs </a:t>
            </a:r>
            <a:r>
              <a:rPr lang="en-GB" b="0" dirty="0">
                <a:solidFill>
                  <a:schemeClr val="bg1"/>
                </a:solidFill>
              </a:rPr>
              <a:t>as archival objects instead of according to a works of art point of view</a:t>
            </a:r>
          </a:p>
          <a:p>
            <a:pPr marL="1028700" lvl="1" indent="-342900"/>
            <a:r>
              <a:rPr lang="en-GB" b="0" dirty="0">
                <a:solidFill>
                  <a:schemeClr val="bg1"/>
                </a:solidFill>
              </a:rPr>
              <a:t>Annotation transcribed in OA entries instead of in their related F entry</a:t>
            </a:r>
          </a:p>
          <a:p>
            <a:pPr marL="1028700" lvl="1" indent="-342900"/>
            <a:r>
              <a:rPr lang="en-GB" b="0" dirty="0">
                <a:solidFill>
                  <a:schemeClr val="bg1"/>
                </a:solidFill>
              </a:rPr>
              <a:t>Need to </a:t>
            </a:r>
            <a:r>
              <a:rPr lang="en-GB" dirty="0">
                <a:solidFill>
                  <a:schemeClr val="bg1"/>
                </a:solidFill>
              </a:rPr>
              <a:t>rebuild connections </a:t>
            </a:r>
            <a:r>
              <a:rPr lang="en-GB" b="0" dirty="0">
                <a:solidFill>
                  <a:schemeClr val="bg1"/>
                </a:solidFill>
              </a:rPr>
              <a:t>between annotations and actual photo/support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2905B7B5-366D-A2CE-F529-AA6EBF8D214C}"/>
              </a:ext>
            </a:extLst>
          </p:cNvPr>
          <p:cNvSpPr txBox="1">
            <a:spLocks/>
          </p:cNvSpPr>
          <p:nvPr/>
        </p:nvSpPr>
        <p:spPr>
          <a:xfrm>
            <a:off x="6655140" y="3424989"/>
            <a:ext cx="5323609" cy="3067886"/>
          </a:xfrm>
          <a:prstGeom prst="rect">
            <a:avLst/>
          </a:prstGeom>
          <a:ln w="101600" cap="rnd">
            <a:solidFill>
              <a:schemeClr val="accent6">
                <a:lumMod val="40000"/>
                <a:lumOff val="60000"/>
              </a:schemeClr>
            </a:solidFill>
            <a:bevel/>
          </a:ln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en-GB" dirty="0"/>
              <a:t>extraction of unstructured annotations from OA data 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GB" dirty="0"/>
              <a:t>creation of a new database merging data from the two previous steps</a:t>
            </a:r>
          </a:p>
        </p:txBody>
      </p:sp>
    </p:spTree>
    <p:extLst>
      <p:ext uri="{BB962C8B-B14F-4D97-AF65-F5344CB8AC3E}">
        <p14:creationId xmlns:p14="http://schemas.microsoft.com/office/powerpoint/2010/main" val="391102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3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D1882B33-4F0F-2C02-2A5D-17B095AF08B3}"/>
              </a:ext>
            </a:extLst>
          </p:cNvPr>
          <p:cNvSpPr/>
          <p:nvPr/>
        </p:nvSpPr>
        <p:spPr>
          <a:xfrm>
            <a:off x="-189609" y="-144379"/>
            <a:ext cx="6558325" cy="71387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DB6973E5-7849-22F9-61C4-5276DFB5F19E}"/>
              </a:ext>
            </a:extLst>
          </p:cNvPr>
          <p:cNvSpPr txBox="1">
            <a:spLocks/>
          </p:cNvSpPr>
          <p:nvPr/>
        </p:nvSpPr>
        <p:spPr>
          <a:xfrm>
            <a:off x="593558" y="4203032"/>
            <a:ext cx="6558325" cy="2289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 dirty="0">
              <a:solidFill>
                <a:srgbClr val="434343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26DBB1AB-B418-E8F5-F465-62ED1819BE7D}"/>
              </a:ext>
            </a:extLst>
          </p:cNvPr>
          <p:cNvSpPr txBox="1">
            <a:spLocks/>
          </p:cNvSpPr>
          <p:nvPr/>
        </p:nvSpPr>
        <p:spPr>
          <a:xfrm>
            <a:off x="156518" y="-144379"/>
            <a:ext cx="5221266" cy="1344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>
                <a:solidFill>
                  <a:schemeClr val="bg1"/>
                </a:solidFill>
              </a:rPr>
              <a:t>Data </a:t>
            </a:r>
            <a:r>
              <a:rPr lang="it-IT" sz="4000" b="1" dirty="0" err="1">
                <a:solidFill>
                  <a:schemeClr val="bg1"/>
                </a:solidFill>
              </a:rPr>
              <a:t>elaboration</a:t>
            </a:r>
            <a:endParaRPr lang="it-IT" sz="4000" b="1" dirty="0">
              <a:solidFill>
                <a:schemeClr val="bg1"/>
              </a:solidFill>
            </a:endParaRP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346C0EE5-ABB5-34FD-1EBA-6BD82D0754F7}"/>
              </a:ext>
            </a:extLst>
          </p:cNvPr>
          <p:cNvSpPr txBox="1">
            <a:spLocks/>
          </p:cNvSpPr>
          <p:nvPr/>
        </p:nvSpPr>
        <p:spPr>
          <a:xfrm>
            <a:off x="6668811" y="273811"/>
            <a:ext cx="5103728" cy="1916939"/>
          </a:xfrm>
          <a:prstGeom prst="rect">
            <a:avLst/>
          </a:prstGeom>
          <a:ln w="101600" cap="rnd">
            <a:solidFill>
              <a:schemeClr val="accent6">
                <a:lumMod val="40000"/>
                <a:lumOff val="60000"/>
              </a:schemeClr>
            </a:solidFill>
            <a:bevel/>
          </a:ln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dirty="0"/>
              <a:t>STEP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Photographer: enrichment of workplace, activity timespan, VIAF number via </a:t>
            </a:r>
            <a:r>
              <a:rPr lang="en-GB" dirty="0" err="1"/>
              <a:t>Wikidata</a:t>
            </a:r>
            <a:r>
              <a:rPr lang="en-GB" dirty="0"/>
              <a:t> SPARQL queries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FC117BF9-8378-5B7C-AD73-6B893721CD9E}"/>
              </a:ext>
            </a:extLst>
          </p:cNvPr>
          <p:cNvSpPr txBox="1">
            <a:spLocks/>
          </p:cNvSpPr>
          <p:nvPr/>
        </p:nvSpPr>
        <p:spPr>
          <a:xfrm>
            <a:off x="356462" y="1394847"/>
            <a:ext cx="5766278" cy="3808972"/>
          </a:xfrm>
          <a:prstGeom prst="rect">
            <a:avLst/>
          </a:prstGeom>
          <a:ln w="101600" cap="rnd">
            <a:solidFill>
              <a:srgbClr val="FFC000"/>
            </a:solidFill>
            <a:bevel/>
          </a:ln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b="0" dirty="0">
                <a:solidFill>
                  <a:schemeClr val="bg1"/>
                </a:solidFill>
              </a:rPr>
              <a:t>ISSUES/DESIDERATA: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bg1"/>
                </a:solidFill>
              </a:rPr>
              <a:t>Time saver having reference to AF identifiers (es. VIAF) in addition to just local language strings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>
              <a:solidFill>
                <a:schemeClr val="bg1"/>
              </a:solidFill>
            </a:endParaRPr>
          </a:p>
          <a:p>
            <a:endParaRPr lang="en-GB" b="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314B12D-2405-75BE-2D7D-647457EC4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58" y="3008488"/>
            <a:ext cx="5191234" cy="207510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2F018865-E74D-2117-DA53-A507B19555A8}"/>
                  </a:ext>
                </a:extLst>
              </p14:cNvPr>
              <p14:cNvContentPartPr/>
              <p14:nvPr/>
            </p14:nvContentPartPr>
            <p14:xfrm>
              <a:off x="4731872" y="1892312"/>
              <a:ext cx="360" cy="360"/>
            </p14:xfrm>
          </p:contentPart>
        </mc:Choice>
        <mc:Fallback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2F018865-E74D-2117-DA53-A507B19555A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7872" y="1784312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Immagine 15">
            <a:extLst>
              <a:ext uri="{FF2B5EF4-FFF2-40B4-BE49-F238E27FC236}">
                <a16:creationId xmlns:a16="http://schemas.microsoft.com/office/drawing/2014/main" id="{B8A5620B-165D-867E-02FD-284866C5A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8811" y="2367880"/>
            <a:ext cx="5103728" cy="374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1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D1882B33-4F0F-2C02-2A5D-17B095AF08B3}"/>
              </a:ext>
            </a:extLst>
          </p:cNvPr>
          <p:cNvSpPr/>
          <p:nvPr/>
        </p:nvSpPr>
        <p:spPr>
          <a:xfrm>
            <a:off x="-189609" y="-144379"/>
            <a:ext cx="6558325" cy="71387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DB6973E5-7849-22F9-61C4-5276DFB5F19E}"/>
              </a:ext>
            </a:extLst>
          </p:cNvPr>
          <p:cNvSpPr txBox="1">
            <a:spLocks/>
          </p:cNvSpPr>
          <p:nvPr/>
        </p:nvSpPr>
        <p:spPr>
          <a:xfrm>
            <a:off x="593558" y="4203032"/>
            <a:ext cx="6558325" cy="2289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 dirty="0">
              <a:solidFill>
                <a:srgbClr val="434343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26DBB1AB-B418-E8F5-F465-62ED1819BE7D}"/>
              </a:ext>
            </a:extLst>
          </p:cNvPr>
          <p:cNvSpPr txBox="1">
            <a:spLocks/>
          </p:cNvSpPr>
          <p:nvPr/>
        </p:nvSpPr>
        <p:spPr>
          <a:xfrm>
            <a:off x="156518" y="-144379"/>
            <a:ext cx="5221266" cy="1344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>
                <a:solidFill>
                  <a:schemeClr val="bg1"/>
                </a:solidFill>
              </a:rPr>
              <a:t>Data </a:t>
            </a:r>
            <a:r>
              <a:rPr lang="it-IT" sz="4000" b="1" dirty="0" err="1">
                <a:solidFill>
                  <a:schemeClr val="bg1"/>
                </a:solidFill>
              </a:rPr>
              <a:t>elaboration</a:t>
            </a:r>
            <a:endParaRPr lang="it-IT" sz="4000" b="1" dirty="0">
              <a:solidFill>
                <a:schemeClr val="bg1"/>
              </a:solidFill>
            </a:endParaRP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346C0EE5-ABB5-34FD-1EBA-6BD82D0754F7}"/>
              </a:ext>
            </a:extLst>
          </p:cNvPr>
          <p:cNvSpPr txBox="1">
            <a:spLocks/>
          </p:cNvSpPr>
          <p:nvPr/>
        </p:nvSpPr>
        <p:spPr>
          <a:xfrm>
            <a:off x="6714843" y="987177"/>
            <a:ext cx="5282286" cy="1352039"/>
          </a:xfrm>
          <a:prstGeom prst="rect">
            <a:avLst/>
          </a:prstGeom>
          <a:ln w="101600" cap="rnd">
            <a:solidFill>
              <a:schemeClr val="accent6">
                <a:lumMod val="40000"/>
                <a:lumOff val="60000"/>
              </a:schemeClr>
            </a:solidFill>
            <a:bevel/>
          </a:ln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dirty="0"/>
              <a:t>STEP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GB" dirty="0"/>
              <a:t>Places: enhancing geolocation via </a:t>
            </a:r>
            <a:r>
              <a:rPr lang="en-GB" dirty="0" err="1">
                <a:hlinkClick r:id="rId3"/>
              </a:rPr>
              <a:t>geopy</a:t>
            </a:r>
            <a:r>
              <a:rPr lang="en-GB" dirty="0">
                <a:hlinkClick r:id="rId3"/>
              </a:rPr>
              <a:t> Python client</a:t>
            </a:r>
            <a:endParaRPr lang="en-GB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FC117BF9-8378-5B7C-AD73-6B893721CD9E}"/>
              </a:ext>
            </a:extLst>
          </p:cNvPr>
          <p:cNvSpPr txBox="1">
            <a:spLocks/>
          </p:cNvSpPr>
          <p:nvPr/>
        </p:nvSpPr>
        <p:spPr>
          <a:xfrm>
            <a:off x="329722" y="2625496"/>
            <a:ext cx="2979508" cy="4232503"/>
          </a:xfrm>
          <a:prstGeom prst="rect">
            <a:avLst/>
          </a:prstGeom>
          <a:ln w="101600" cap="rnd">
            <a:solidFill>
              <a:srgbClr val="FFC000"/>
            </a:solidFill>
            <a:bevel/>
          </a:ln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b="0" dirty="0">
                <a:solidFill>
                  <a:schemeClr val="bg1"/>
                </a:solidFill>
              </a:rPr>
              <a:t>ISSUES/DESIDERATA: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bg1"/>
                </a:solidFill>
              </a:rPr>
              <a:t>Add geodata or </a:t>
            </a:r>
            <a:r>
              <a:rPr lang="en-GB" b="0" dirty="0" err="1">
                <a:solidFill>
                  <a:schemeClr val="bg1"/>
                </a:solidFill>
              </a:rPr>
              <a:t>Geonames</a:t>
            </a:r>
            <a:r>
              <a:rPr lang="en-GB" b="0" dirty="0">
                <a:solidFill>
                  <a:schemeClr val="bg1"/>
                </a:solidFill>
              </a:rPr>
              <a:t> ID - instead of just name strings - to source data to avoid multilingual misunderstanding and disambiguation of homonymous places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2F018865-E74D-2117-DA53-A507B19555A8}"/>
                  </a:ext>
                </a:extLst>
              </p14:cNvPr>
              <p14:cNvContentPartPr/>
              <p14:nvPr/>
            </p14:nvContentPartPr>
            <p14:xfrm>
              <a:off x="4731872" y="1892312"/>
              <a:ext cx="360" cy="360"/>
            </p14:xfrm>
          </p:contentPart>
        </mc:Choice>
        <mc:Fallback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2F018865-E74D-2117-DA53-A507B19555A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77872" y="1784312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Immagine 11">
            <a:extLst>
              <a:ext uri="{FF2B5EF4-FFF2-40B4-BE49-F238E27FC236}">
                <a16:creationId xmlns:a16="http://schemas.microsoft.com/office/drawing/2014/main" id="{81C26B26-1E19-8CD7-C501-457EADC944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8132" y="2584388"/>
            <a:ext cx="8549176" cy="453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60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D1882B33-4F0F-2C02-2A5D-17B095AF08B3}"/>
              </a:ext>
            </a:extLst>
          </p:cNvPr>
          <p:cNvSpPr/>
          <p:nvPr/>
        </p:nvSpPr>
        <p:spPr>
          <a:xfrm>
            <a:off x="-189609" y="-144379"/>
            <a:ext cx="6558325" cy="71387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DB6973E5-7849-22F9-61C4-5276DFB5F19E}"/>
              </a:ext>
            </a:extLst>
          </p:cNvPr>
          <p:cNvSpPr txBox="1">
            <a:spLocks/>
          </p:cNvSpPr>
          <p:nvPr/>
        </p:nvSpPr>
        <p:spPr>
          <a:xfrm>
            <a:off x="593558" y="4203032"/>
            <a:ext cx="6558325" cy="2289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 dirty="0">
              <a:solidFill>
                <a:srgbClr val="434343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26DBB1AB-B418-E8F5-F465-62ED1819BE7D}"/>
              </a:ext>
            </a:extLst>
          </p:cNvPr>
          <p:cNvSpPr txBox="1">
            <a:spLocks/>
          </p:cNvSpPr>
          <p:nvPr/>
        </p:nvSpPr>
        <p:spPr>
          <a:xfrm>
            <a:off x="156518" y="-144379"/>
            <a:ext cx="5221266" cy="1344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>
                <a:solidFill>
                  <a:schemeClr val="bg1"/>
                </a:solidFill>
              </a:rPr>
              <a:t>Data </a:t>
            </a:r>
            <a:r>
              <a:rPr lang="it-IT" sz="4000" b="1" dirty="0" err="1">
                <a:solidFill>
                  <a:schemeClr val="bg1"/>
                </a:solidFill>
              </a:rPr>
              <a:t>elaboration</a:t>
            </a:r>
            <a:endParaRPr lang="it-IT" sz="4000" b="1" dirty="0">
              <a:solidFill>
                <a:schemeClr val="bg1"/>
              </a:solidFill>
            </a:endParaRP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346C0EE5-ABB5-34FD-1EBA-6BD82D0754F7}"/>
              </a:ext>
            </a:extLst>
          </p:cNvPr>
          <p:cNvSpPr txBox="1">
            <a:spLocks/>
          </p:cNvSpPr>
          <p:nvPr/>
        </p:nvSpPr>
        <p:spPr>
          <a:xfrm>
            <a:off x="6668811" y="2019002"/>
            <a:ext cx="5103728" cy="1682548"/>
          </a:xfrm>
          <a:prstGeom prst="rect">
            <a:avLst/>
          </a:prstGeom>
          <a:ln w="101600" cap="rnd">
            <a:solidFill>
              <a:schemeClr val="accent6">
                <a:lumMod val="40000"/>
                <a:lumOff val="60000"/>
              </a:schemeClr>
            </a:solidFill>
            <a:bevel/>
          </a:ln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dirty="0"/>
              <a:t>STEP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GB" dirty="0"/>
              <a:t>unstructured annotations: seeking for further elements running NLP and NER Python libraries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FC117BF9-8378-5B7C-AD73-6B893721CD9E}"/>
              </a:ext>
            </a:extLst>
          </p:cNvPr>
          <p:cNvSpPr txBox="1">
            <a:spLocks/>
          </p:cNvSpPr>
          <p:nvPr/>
        </p:nvSpPr>
        <p:spPr>
          <a:xfrm>
            <a:off x="206414" y="2019002"/>
            <a:ext cx="5766278" cy="3371788"/>
          </a:xfrm>
          <a:prstGeom prst="rect">
            <a:avLst/>
          </a:prstGeom>
          <a:ln w="101600" cap="rnd">
            <a:solidFill>
              <a:srgbClr val="FFC000"/>
            </a:solidFill>
            <a:bevel/>
          </a:ln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b="0" dirty="0">
                <a:solidFill>
                  <a:schemeClr val="bg1"/>
                </a:solidFill>
              </a:rPr>
              <a:t>ISSUES/DESIDERATA: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bg1"/>
                </a:solidFill>
              </a:rPr>
              <a:t>Annotations sample, sometimes </a:t>
            </a:r>
            <a:r>
              <a:rPr lang="en-GB" b="0" dirty="0" err="1">
                <a:solidFill>
                  <a:schemeClr val="bg1"/>
                </a:solidFill>
              </a:rPr>
              <a:t>incompleted</a:t>
            </a:r>
            <a:r>
              <a:rPr lang="en-GB" b="0" dirty="0">
                <a:solidFill>
                  <a:schemeClr val="bg1"/>
                </a:solidFill>
              </a:rPr>
              <a:t> ([…]), transcribed with a work of art focus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bg1"/>
                </a:solidFill>
              </a:rPr>
              <a:t>Best HTR to complete the corpus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bg1"/>
                </a:solidFill>
              </a:rPr>
              <a:t>Minor misspelling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bg1"/>
                </a:solidFill>
              </a:rPr>
              <a:t>Multilingual corpus</a:t>
            </a:r>
          </a:p>
          <a:p>
            <a:endParaRPr lang="en-GB" b="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2F018865-E74D-2117-DA53-A507B19555A8}"/>
                  </a:ext>
                </a:extLst>
              </p14:cNvPr>
              <p14:cNvContentPartPr/>
              <p14:nvPr/>
            </p14:nvContentPartPr>
            <p14:xfrm>
              <a:off x="4731872" y="1892312"/>
              <a:ext cx="360" cy="360"/>
            </p14:xfrm>
          </p:contentPart>
        </mc:Choice>
        <mc:Fallback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2F018865-E74D-2117-DA53-A507B19555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77872" y="1784312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Immagine 6">
            <a:extLst>
              <a:ext uri="{FF2B5EF4-FFF2-40B4-BE49-F238E27FC236}">
                <a16:creationId xmlns:a16="http://schemas.microsoft.com/office/drawing/2014/main" id="{56E1769F-9DD4-BAB6-A113-0B2BF056D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810" y="3882510"/>
            <a:ext cx="5103728" cy="168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4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3004</TotalTime>
  <Words>1121</Words>
  <Application>Microsoft Office PowerPoint</Application>
  <PresentationFormat>Widescreen</PresentationFormat>
  <Paragraphs>136</Paragraphs>
  <Slides>14</Slides>
  <Notes>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Courier New</vt:lpstr>
      <vt:lpstr>Inconsolata-Bold</vt:lpstr>
      <vt:lpstr>Segoe UI</vt:lpstr>
      <vt:lpstr>Times New Roman</vt:lpstr>
      <vt:lpstr>Tema di Office</vt:lpstr>
      <vt:lpstr>Partizione Antica</vt:lpstr>
      <vt:lpstr>Presentazione standard di PowerPoint</vt:lpstr>
      <vt:lpstr>About</vt:lpstr>
      <vt:lpstr>The question</vt:lpstr>
      <vt:lpstr>The Data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Further investigations</vt:lpstr>
      <vt:lpstr>Presentazione standard di PowerPoint</vt:lpstr>
      <vt:lpstr>    Thank you 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Who’s that girl?</dc:title>
  <dc:creator>Enrica Zani</dc:creator>
  <cp:lastModifiedBy>Enrica Zani</cp:lastModifiedBy>
  <cp:revision>31</cp:revision>
  <dcterms:created xsi:type="dcterms:W3CDTF">2022-07-29T21:35:24Z</dcterms:created>
  <dcterms:modified xsi:type="dcterms:W3CDTF">2023-11-04T21:30:38Z</dcterms:modified>
</cp:coreProperties>
</file>